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9"/>
  </p:notesMasterIdLst>
  <p:sldIdLst>
    <p:sldId id="298" r:id="rId6"/>
    <p:sldId id="297" r:id="rId7"/>
    <p:sldId id="256" r:id="rId8"/>
    <p:sldId id="265" r:id="rId9"/>
    <p:sldId id="257" r:id="rId10"/>
    <p:sldId id="258" r:id="rId11"/>
    <p:sldId id="260" r:id="rId12"/>
    <p:sldId id="259" r:id="rId13"/>
    <p:sldId id="261" r:id="rId14"/>
    <p:sldId id="262" r:id="rId15"/>
    <p:sldId id="263" r:id="rId16"/>
    <p:sldId id="264" r:id="rId17"/>
    <p:sldId id="266" r:id="rId18"/>
    <p:sldId id="272" r:id="rId19"/>
    <p:sldId id="267" r:id="rId20"/>
    <p:sldId id="268" r:id="rId21"/>
    <p:sldId id="269" r:id="rId22"/>
    <p:sldId id="270" r:id="rId23"/>
    <p:sldId id="271"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94" r:id="rId38"/>
    <p:sldId id="295" r:id="rId39"/>
    <p:sldId id="296" r:id="rId40"/>
    <p:sldId id="286" r:id="rId41"/>
    <p:sldId id="287" r:id="rId42"/>
    <p:sldId id="288" r:id="rId43"/>
    <p:sldId id="289" r:id="rId44"/>
    <p:sldId id="293" r:id="rId45"/>
    <p:sldId id="292" r:id="rId46"/>
    <p:sldId id="291" r:id="rId47"/>
    <p:sldId id="29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19AFF-8F10-4822-BD55-247FE94291D2}" type="datetimeFigureOut">
              <a:rPr lang="en-US" smtClean="0"/>
              <a:t>12/6/2020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409BE-D31D-4E1A-92DB-857FAF91E592}" type="slidenum">
              <a:rPr lang="en-US" smtClean="0"/>
              <a:t>‹#›</a:t>
            </a:fld>
            <a:endParaRPr lang="en-US"/>
          </a:p>
        </p:txBody>
      </p:sp>
    </p:spTree>
    <p:extLst>
      <p:ext uri="{BB962C8B-B14F-4D97-AF65-F5344CB8AC3E}">
        <p14:creationId xmlns:p14="http://schemas.microsoft.com/office/powerpoint/2010/main" val="296367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C0045-DE4A-4AE2-91E8-3CD9DD1F4080}" type="slidenum">
              <a:rPr lang="en-US" smtClean="0"/>
              <a:t>40</a:t>
            </a:fld>
            <a:endParaRPr lang="en-US"/>
          </a:p>
        </p:txBody>
      </p:sp>
    </p:spTree>
    <p:extLst>
      <p:ext uri="{BB962C8B-B14F-4D97-AF65-F5344CB8AC3E}">
        <p14:creationId xmlns:p14="http://schemas.microsoft.com/office/powerpoint/2010/main" val="230818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C0045-DE4A-4AE2-91E8-3CD9DD1F4080}" type="slidenum">
              <a:rPr lang="en-US" smtClean="0"/>
              <a:t>41</a:t>
            </a:fld>
            <a:endParaRPr lang="en-US"/>
          </a:p>
        </p:txBody>
      </p:sp>
    </p:spTree>
    <p:extLst>
      <p:ext uri="{BB962C8B-B14F-4D97-AF65-F5344CB8AC3E}">
        <p14:creationId xmlns:p14="http://schemas.microsoft.com/office/powerpoint/2010/main" val="295158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C0045-DE4A-4AE2-91E8-3CD9DD1F4080}" type="slidenum">
              <a:rPr lang="en-US" smtClean="0"/>
              <a:t>42</a:t>
            </a:fld>
            <a:endParaRPr lang="en-US"/>
          </a:p>
        </p:txBody>
      </p:sp>
    </p:spTree>
    <p:extLst>
      <p:ext uri="{BB962C8B-B14F-4D97-AF65-F5344CB8AC3E}">
        <p14:creationId xmlns:p14="http://schemas.microsoft.com/office/powerpoint/2010/main" val="208970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C0045-DE4A-4AE2-91E8-3CD9DD1F4080}" type="slidenum">
              <a:rPr lang="en-US" smtClean="0"/>
              <a:t>43</a:t>
            </a:fld>
            <a:endParaRPr lang="en-US"/>
          </a:p>
        </p:txBody>
      </p:sp>
    </p:spTree>
    <p:extLst>
      <p:ext uri="{BB962C8B-B14F-4D97-AF65-F5344CB8AC3E}">
        <p14:creationId xmlns:p14="http://schemas.microsoft.com/office/powerpoint/2010/main" val="389376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5FC60A-3C1D-4E70-AC5E-40E0DC5B4B99}"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421075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FC60A-3C1D-4E70-AC5E-40E0DC5B4B99}"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427567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FC60A-3C1D-4E70-AC5E-40E0DC5B4B99}"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202353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5FC60A-3C1D-4E70-AC5E-40E0DC5B4B99}"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79810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5FC60A-3C1D-4E70-AC5E-40E0DC5B4B99}"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29242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5FC60A-3C1D-4E70-AC5E-40E0DC5B4B99}"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42232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5FC60A-3C1D-4E70-AC5E-40E0DC5B4B99}"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128670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5FC60A-3C1D-4E70-AC5E-40E0DC5B4B99}"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373563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FC60A-3C1D-4E70-AC5E-40E0DC5B4B99}"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134999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5FC60A-3C1D-4E70-AC5E-40E0DC5B4B99}"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2782789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5FC60A-3C1D-4E70-AC5E-40E0DC5B4B99}"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C72CF-2D33-48AE-89D1-E05A62E7A91E}" type="slidenum">
              <a:rPr lang="en-US" smtClean="0"/>
              <a:t>‹#›</a:t>
            </a:fld>
            <a:endParaRPr lang="en-US"/>
          </a:p>
        </p:txBody>
      </p:sp>
    </p:spTree>
    <p:extLst>
      <p:ext uri="{BB962C8B-B14F-4D97-AF65-F5344CB8AC3E}">
        <p14:creationId xmlns:p14="http://schemas.microsoft.com/office/powerpoint/2010/main" val="388271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FC60A-3C1D-4E70-AC5E-40E0DC5B4B99}" type="datetimeFigureOut">
              <a:rPr lang="en-US" smtClean="0"/>
              <a:t>12/6/2020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C72CF-2D33-48AE-89D1-E05A62E7A91E}" type="slidenum">
              <a:rPr lang="en-US" smtClean="0"/>
              <a:t>‹#›</a:t>
            </a:fld>
            <a:endParaRPr lang="en-US"/>
          </a:p>
        </p:txBody>
      </p:sp>
    </p:spTree>
    <p:extLst>
      <p:ext uri="{BB962C8B-B14F-4D97-AF65-F5344CB8AC3E}">
        <p14:creationId xmlns:p14="http://schemas.microsoft.com/office/powerpoint/2010/main" val="2155944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9418" y="235528"/>
            <a:ext cx="8451273" cy="685124"/>
          </a:xfrm>
          <a:prstGeom prst="rect">
            <a:avLst/>
          </a:prstGeom>
        </p:spPr>
        <p:txBody>
          <a:bodyPr wrap="square">
            <a:spAutoFit/>
          </a:bodyPr>
          <a:lstStyle/>
          <a:p>
            <a:pPr algn="ctr" rtl="1">
              <a:lnSpc>
                <a:spcPct val="107000"/>
              </a:lnSpc>
              <a:spcAft>
                <a:spcPts val="800"/>
              </a:spcAft>
            </a:pPr>
            <a:r>
              <a:rPr lang="fa-IR" sz="3600" b="1" dirty="0">
                <a:latin typeface="Calibri" panose="020F0502020204030204" pitchFamily="34" charset="0"/>
                <a:ea typeface="Calibri" panose="020F0502020204030204" pitchFamily="34" charset="0"/>
                <a:cs typeface="B Yagut" panose="00000400000000000000" pitchFamily="2" charset="-78"/>
              </a:rPr>
              <a:t>آشنایی با روش معاینه کودک در اولین مراجعه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382" y="1399309"/>
            <a:ext cx="10196945" cy="4835235"/>
          </a:xfrm>
          <a:prstGeom prst="rect">
            <a:avLst/>
          </a:prstGeom>
        </p:spPr>
      </p:pic>
      <p:pic>
        <p:nvPicPr>
          <p:cNvPr id="2" name="9B08246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570943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6" y="18957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93650" y="791737"/>
            <a:ext cx="11515492" cy="5965902"/>
          </a:xfrm>
        </p:spPr>
        <p:txBody>
          <a:bodyPr>
            <a:noAutofit/>
          </a:bodyPr>
          <a:lstStyle/>
          <a:p>
            <a:pPr marL="342900" lvl="0" indent="-342900" algn="r" rtl="1">
              <a:lnSpc>
                <a:spcPct val="160000"/>
              </a:lnSpc>
              <a:buFont typeface="Wingdings" panose="05000000000000000000" pitchFamily="2" charset="2"/>
              <a:buChar char="ü"/>
            </a:pPr>
            <a:r>
              <a:rPr lang="fa-IR" sz="2300" dirty="0" smtClean="0">
                <a:solidFill>
                  <a:schemeClr val="tx1"/>
                </a:solidFill>
                <a:cs typeface="B Yagut" panose="00000400000000000000" pitchFamily="2" charset="-78"/>
              </a:rPr>
              <a:t> </a:t>
            </a:r>
            <a:r>
              <a:rPr lang="fa-IR" sz="2300" dirty="0" smtClean="0">
                <a:solidFill>
                  <a:srgbClr val="FF0000"/>
                </a:solidFill>
                <a:cs typeface="B Yagut" panose="00000400000000000000" pitchFamily="2" charset="-78"/>
              </a:rPr>
              <a:t>معاینه پوست : </a:t>
            </a:r>
          </a:p>
          <a:p>
            <a:pPr marL="342900" lvl="0" indent="-342900" algn="r" rtl="1">
              <a:lnSpc>
                <a:spcPct val="160000"/>
              </a:lnSpc>
              <a:buFont typeface="Arial" panose="020B0604020202020204" pitchFamily="34" charset="0"/>
              <a:buChar char="•"/>
            </a:pPr>
            <a:r>
              <a:rPr lang="fa-IR" sz="2300" dirty="0" smtClean="0">
                <a:solidFill>
                  <a:schemeClr val="tx1"/>
                </a:solidFill>
                <a:cs typeface="B Yagut" panose="00000400000000000000" pitchFamily="2" charset="-78"/>
              </a:rPr>
              <a:t>نوزادان به علت ناپایداری وازوموتور و کندی جریان خون ، به دنبال گریه کردن رنگ پوست قرمز تند  یا بنفش کبود می شود . </a:t>
            </a:r>
            <a:endParaRPr lang="fa-IR" sz="2300" dirty="0">
              <a:solidFill>
                <a:schemeClr val="tx1"/>
              </a:solidFill>
              <a:cs typeface="B Yagut" panose="00000400000000000000" pitchFamily="2" charset="-78"/>
            </a:endParaRPr>
          </a:p>
          <a:p>
            <a:pPr marL="342900" lvl="0" indent="-342900" algn="r" rtl="1">
              <a:lnSpc>
                <a:spcPct val="160000"/>
              </a:lnSpc>
              <a:buFont typeface="Arial" panose="020B0604020202020204" pitchFamily="34" charset="0"/>
              <a:buChar char="•"/>
            </a:pPr>
            <a:r>
              <a:rPr lang="fa-IR" sz="2300" dirty="0" smtClean="0">
                <a:solidFill>
                  <a:schemeClr val="tx1"/>
                </a:solidFill>
                <a:cs typeface="B Yagut" panose="00000400000000000000" pitchFamily="2" charset="-78"/>
              </a:rPr>
              <a:t>از دیگر علائم ناپایداری جریان خون رنگ به رنگ شدن پوست می باشد .که ممکن است یا در اثر تغییرات گذرای دمای پوست باشد که طبیعی است و یا اینکه در اثر بیماری های وخیم رخ می دهد که نیاز به بررسی بیشتر وجود دارد . </a:t>
            </a:r>
          </a:p>
          <a:p>
            <a:pPr marL="342900" lvl="0" indent="-342900" algn="r" rtl="1">
              <a:lnSpc>
                <a:spcPct val="160000"/>
              </a:lnSpc>
              <a:buFont typeface="Arial" panose="020B0604020202020204" pitchFamily="34" charset="0"/>
              <a:buChar char="•"/>
            </a:pPr>
            <a:r>
              <a:rPr lang="fa-IR" sz="2300" dirty="0">
                <a:solidFill>
                  <a:schemeClr val="tx1"/>
                </a:solidFill>
                <a:cs typeface="B Yagut" panose="00000400000000000000" pitchFamily="2" charset="-78"/>
              </a:rPr>
              <a:t> </a:t>
            </a:r>
            <a:r>
              <a:rPr lang="fa-IR" sz="2300" dirty="0" smtClean="0">
                <a:solidFill>
                  <a:schemeClr val="tx1"/>
                </a:solidFill>
                <a:cs typeface="B Yagut" panose="00000400000000000000" pitchFamily="2" charset="-78"/>
              </a:rPr>
              <a:t>نوزاد نارس معمولا پوست بسیار نازک و ژلاتینی و به رنگ قرمز تیره دارند که به راحتی دچار خون ریزی و خون مردگی می شود. سطح پوست آنان از موهای ریز و ظریفی به نام لانوگو پوشیده شده است. اما نوزادان دیرس دارای پوست روشنتر و سفید تر نسبت به نوزادان طبیعی هستند . این نوزادان دارای ناخن های بلند و پوست کلفت پوسته پوسته هستند . </a:t>
            </a:r>
          </a:p>
          <a:p>
            <a:pPr lvl="0" algn="r" rtl="1">
              <a:lnSpc>
                <a:spcPct val="160000"/>
              </a:lnSpc>
            </a:pPr>
            <a:endParaRPr lang="fa-IR" sz="2300" dirty="0" smtClean="0">
              <a:solidFill>
                <a:schemeClr val="tx1"/>
              </a:solidFill>
              <a:cs typeface="B Yagut" panose="00000400000000000000" pitchFamily="2" charset="-78"/>
            </a:endParaRPr>
          </a:p>
        </p:txBody>
      </p:sp>
      <p:pic>
        <p:nvPicPr>
          <p:cNvPr id="4" name="5AAF66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949010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367990" y="970156"/>
            <a:ext cx="11441151" cy="5586761"/>
          </a:xfrm>
        </p:spPr>
        <p:txBody>
          <a:bodyPr>
            <a:normAutofit/>
          </a:bodyPr>
          <a:lstStyle/>
          <a:p>
            <a:pPr marL="342900" lvl="0" indent="-342900" algn="r" rtl="1">
              <a:lnSpc>
                <a:spcPct val="160000"/>
              </a:lnSpc>
              <a:buFont typeface="Arial" panose="020B0604020202020204" pitchFamily="34" charset="0"/>
              <a:buChar char="•"/>
            </a:pPr>
            <a:r>
              <a:rPr lang="fa-IR" dirty="0" smtClean="0">
                <a:solidFill>
                  <a:schemeClr val="tx1"/>
                </a:solidFill>
                <a:cs typeface="B Yagut" panose="00000400000000000000" pitchFamily="2" charset="-78"/>
              </a:rPr>
              <a:t>در روی پوست نوزادان یک لایه سفید رنگ به نام ورنیکس کازئوزا از جنس چربی وجود دارد که سبب محافظت از پوست و تنظیم دمای بدن می شود . این ماده نباید شسته شود تا زمانی که خودبخود جذب شده و از بین برود . </a:t>
            </a:r>
            <a:r>
              <a:rPr lang="en-US" dirty="0" smtClean="0">
                <a:solidFill>
                  <a:schemeClr val="tx1"/>
                </a:solidFill>
                <a:cs typeface="B Yagut" panose="00000400000000000000" pitchFamily="2" charset="-78"/>
              </a:rPr>
              <a:t> </a:t>
            </a:r>
            <a:endParaRPr lang="fa-IR" dirty="0" smtClean="0">
              <a:solidFill>
                <a:schemeClr val="tx1"/>
              </a:solidFill>
              <a:cs typeface="B Yagut" panose="00000400000000000000" pitchFamily="2" charset="-78"/>
            </a:endParaRPr>
          </a:p>
          <a:p>
            <a:pPr marL="342900" lvl="0" indent="-342900" algn="r" rtl="1">
              <a:lnSpc>
                <a:spcPct val="160000"/>
              </a:lnSpc>
              <a:buFont typeface="Arial" panose="020B0604020202020204" pitchFamily="34" charset="0"/>
              <a:buChar char="•"/>
            </a:pPr>
            <a:r>
              <a:rPr lang="fa-IR" dirty="0" smtClean="0">
                <a:solidFill>
                  <a:schemeClr val="tx1"/>
                </a:solidFill>
                <a:cs typeface="B Yagut" panose="00000400000000000000" pitchFamily="2" charset="-78"/>
              </a:rPr>
              <a:t> گاهی اوقات در اثر زایمانهای سخت ، پتشیهای ( نقاط کبود زنگ ) پراکنده در سر و صورت ظاهر شود . گاهی نیز نواحی تیره رنگی در سرین ، پشت و بعضی از نواحی دیگر ظاهر شود که به آن لکه های مغولی می گویند و معمولا در سال اول تولد محو می شوند. </a:t>
            </a:r>
          </a:p>
          <a:p>
            <a:pPr marL="342900" lvl="0" indent="-342900" algn="r" rtl="1">
              <a:lnSpc>
                <a:spcPct val="160000"/>
              </a:lnSpc>
              <a:buFont typeface="Arial" panose="020B0604020202020204" pitchFamily="34" charset="0"/>
              <a:buChar char="•"/>
            </a:pPr>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وجود توده مو در ناحیه کمری ستون مهره ها نشان دهنده ناهنجاری هایی مانند اسپاینابیفیدا پنهان و یا تومور است . که حتما می بایست بررسی های تشخیصی در این زمینه صورت گیرد . </a:t>
            </a:r>
          </a:p>
          <a:p>
            <a:pPr marL="342900" lvl="0" indent="-342900" algn="r" rtl="1">
              <a:lnSpc>
                <a:spcPct val="160000"/>
              </a:lnSpc>
              <a:buFont typeface="Arial" panose="020B0604020202020204" pitchFamily="34" charset="0"/>
              <a:buChar char="•"/>
            </a:pPr>
            <a:endParaRPr lang="fa-IR" dirty="0" smtClean="0">
              <a:solidFill>
                <a:schemeClr val="tx1"/>
              </a:solidFill>
              <a:cs typeface="B Yagut" panose="00000400000000000000" pitchFamily="2" charset="-78"/>
            </a:endParaRPr>
          </a:p>
        </p:txBody>
      </p:sp>
      <p:pic>
        <p:nvPicPr>
          <p:cNvPr id="4" name="415645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6639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367990" y="869796"/>
            <a:ext cx="11441151" cy="5687121"/>
          </a:xfrm>
        </p:spPr>
        <p:txBody>
          <a:bodyPr>
            <a:normAutofit fontScale="92500" lnSpcReduction="20000"/>
          </a:bodyPr>
          <a:lstStyle/>
          <a:p>
            <a:pPr marL="342900" lvl="0" indent="-342900" algn="r" rtl="1">
              <a:lnSpc>
                <a:spcPct val="160000"/>
              </a:lnSpc>
              <a:buFont typeface="Wingdings" panose="05000000000000000000" pitchFamily="2" charset="2"/>
              <a:buChar char="ü"/>
            </a:pPr>
            <a:r>
              <a:rPr lang="fa-IR" sz="2800" b="1" dirty="0" smtClean="0">
                <a:solidFill>
                  <a:schemeClr val="tx1"/>
                </a:solidFill>
                <a:cs typeface="B Yagut" panose="00000400000000000000" pitchFamily="2" charset="-78"/>
              </a:rPr>
              <a:t> </a:t>
            </a:r>
            <a:r>
              <a:rPr lang="fa-IR" sz="2600" b="1" dirty="0" smtClean="0">
                <a:solidFill>
                  <a:srgbClr val="FF0000"/>
                </a:solidFill>
                <a:cs typeface="B Yagut" panose="00000400000000000000" pitchFamily="2" charset="-78"/>
              </a:rPr>
              <a:t>جمجمه و سر : </a:t>
            </a:r>
            <a:r>
              <a:rPr lang="ar-SA" b="1" dirty="0" smtClean="0">
                <a:solidFill>
                  <a:schemeClr val="tx1"/>
                </a:solidFill>
                <a:cs typeface="B Yagut" panose="00000400000000000000" pitchFamily="2" charset="-78"/>
              </a:rPr>
              <a:t>سروگردن ازنظر </a:t>
            </a:r>
            <a:r>
              <a:rPr lang="ar-SA" b="1" dirty="0">
                <a:solidFill>
                  <a:schemeClr val="tx1"/>
                </a:solidFill>
                <a:cs typeface="B Yagut" panose="00000400000000000000" pitchFamily="2" charset="-78"/>
              </a:rPr>
              <a:t>شکل و سايز جمجمه، اندازه فونتانلها و سوچورها، كرانيوسينوستوزيس ،آنسفالوسل، دور سر كمتر از </a:t>
            </a:r>
            <a:r>
              <a:rPr lang="en-US" b="1" baseline="30000" dirty="0">
                <a:solidFill>
                  <a:schemeClr val="tx1"/>
                </a:solidFill>
                <a:cs typeface="B Yagut" panose="00000400000000000000" pitchFamily="2" charset="-78"/>
              </a:rPr>
              <a:t>zscore</a:t>
            </a:r>
            <a:r>
              <a:rPr lang="en-US" b="1" dirty="0">
                <a:solidFill>
                  <a:schemeClr val="tx1"/>
                </a:solidFill>
                <a:cs typeface="B Yagut" panose="00000400000000000000" pitchFamily="2" charset="-78"/>
              </a:rPr>
              <a:t>3</a:t>
            </a:r>
            <a:r>
              <a:rPr lang="ar-SA" b="1" dirty="0">
                <a:solidFill>
                  <a:schemeClr val="tx1"/>
                </a:solidFill>
                <a:cs typeface="B Yagut" panose="00000400000000000000" pitchFamily="2" charset="-78"/>
              </a:rPr>
              <a:t>- و يا بيشتر از </a:t>
            </a:r>
            <a:r>
              <a:rPr lang="en-US" b="1" baseline="30000" dirty="0">
                <a:solidFill>
                  <a:schemeClr val="tx1"/>
                </a:solidFill>
                <a:cs typeface="B Yagut" panose="00000400000000000000" pitchFamily="2" charset="-78"/>
              </a:rPr>
              <a:t>zscore</a:t>
            </a:r>
            <a:r>
              <a:rPr lang="en-US" b="1" dirty="0">
                <a:solidFill>
                  <a:schemeClr val="tx1"/>
                </a:solidFill>
                <a:cs typeface="B Yagut" panose="00000400000000000000" pitchFamily="2" charset="-78"/>
              </a:rPr>
              <a:t>3</a:t>
            </a:r>
            <a:r>
              <a:rPr lang="ar-SA" b="1" dirty="0">
                <a:solidFill>
                  <a:schemeClr val="tx1"/>
                </a:solidFill>
                <a:cs typeface="B Yagut" panose="00000400000000000000" pitchFamily="2" charset="-78"/>
              </a:rPr>
              <a:t>+ ، محل تراشه، پرده گردني بررسي </a:t>
            </a:r>
            <a:r>
              <a:rPr lang="fa-IR" b="1" dirty="0" smtClean="0">
                <a:solidFill>
                  <a:schemeClr val="tx1"/>
                </a:solidFill>
                <a:cs typeface="B Yagut" panose="00000400000000000000" pitchFamily="2" charset="-78"/>
              </a:rPr>
              <a:t>می شود</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 چهره از نظر محل قرارگيري گوش يا چشم  بررسي شود، دهان كودك را از نظر شکاف كام، شکاف لب، اختلال در رويش يا ميناي دندانها ،مخاط دهان، لوزهها و كام </a:t>
            </a:r>
            <a:r>
              <a:rPr lang="ar-SA" b="1" dirty="0" smtClean="0">
                <a:solidFill>
                  <a:schemeClr val="tx1"/>
                </a:solidFill>
                <a:cs typeface="B Yagut" panose="00000400000000000000" pitchFamily="2" charset="-78"/>
              </a:rPr>
              <a:t>بررسي </a:t>
            </a:r>
            <a:r>
              <a:rPr lang="fa-IR" b="1" dirty="0" smtClean="0">
                <a:solidFill>
                  <a:schemeClr val="tx1"/>
                </a:solidFill>
                <a:cs typeface="B Yagut" panose="00000400000000000000" pitchFamily="2" charset="-78"/>
              </a:rPr>
              <a:t>می شود</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 </a:t>
            </a:r>
            <a:endParaRPr lang="fa-IR" b="1" dirty="0" smtClean="0">
              <a:solidFill>
                <a:schemeClr val="tx1"/>
              </a:solidFill>
              <a:cs typeface="B Yagut" panose="00000400000000000000" pitchFamily="2" charset="-78"/>
            </a:endParaRPr>
          </a:p>
          <a:p>
            <a:pPr marL="342900" lvl="0" indent="-342900" algn="r" rtl="1">
              <a:lnSpc>
                <a:spcPct val="160000"/>
              </a:lnSpc>
              <a:buFont typeface="Wingdings" panose="05000000000000000000" pitchFamily="2" charset="2"/>
              <a:buChar char="ü"/>
            </a:pPr>
            <a:r>
              <a:rPr lang="fa-IR" b="1" dirty="0" smtClean="0">
                <a:solidFill>
                  <a:schemeClr val="tx1"/>
                </a:solidFill>
                <a:cs typeface="B Yagut" panose="00000400000000000000" pitchFamily="2" charset="-78"/>
              </a:rPr>
              <a:t>گاهی اوقات در اثر زایمان  ( بویژه نخستین زایمان و زمانی که سر مدت طولانی در لگن گیر کرده است ) مولدینگ پیدا کرده باشد . بدین معنی که استخان های سر جنین در ناحیه سچور ها و درزها روی هم قرار می گیرند . در نوزادان نارس ممکن است تغییر شکل سر جنین دیده شود . </a:t>
            </a:r>
          </a:p>
          <a:p>
            <a:pPr marL="342900" lvl="0" indent="-342900" algn="r" rtl="1">
              <a:lnSpc>
                <a:spcPct val="160000"/>
              </a:lnSpc>
              <a:buFont typeface="Arial" panose="020B0604020202020204" pitchFamily="34" charset="0"/>
              <a:buChar char="•"/>
            </a:pPr>
            <a:r>
              <a:rPr lang="fa-IR" b="1" dirty="0" smtClean="0">
                <a:solidFill>
                  <a:schemeClr val="tx1"/>
                </a:solidFill>
                <a:cs typeface="B Yagut" panose="00000400000000000000" pitchFamily="2" charset="-78"/>
              </a:rPr>
              <a:t>وضعیت درزها ( سچورها ) و اندازه فونتانل های قدامی و خلفی را لمس کرد . اگر روی درزهای جمجمه لبه سخت و بی حرکتی دیده شود و شکل جمجمه غیر طبیعی باشد ، ممکن است بسته شدن زودهنگام درزها وجود داشته باشد . در این حالت استخوان پیشانی و پس سری رشد کنند و سر طویل و نازک را بوجود آورند که به آن اسکفوسفالی می گویند . یا اینکه جمجمه مرتفع شود که به آن آکروسفالی می گویند . </a:t>
            </a:r>
          </a:p>
        </p:txBody>
      </p:sp>
      <p:pic>
        <p:nvPicPr>
          <p:cNvPr id="4" name="5E3B73A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273736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111511" y="869796"/>
            <a:ext cx="11987561" cy="5921297"/>
          </a:xfrm>
        </p:spPr>
        <p:txBody>
          <a:bodyPr>
            <a:noAutofit/>
          </a:bodyPr>
          <a:lstStyle/>
          <a:p>
            <a:pPr marL="342900" indent="-342900" algn="r" rtl="1">
              <a:lnSpc>
                <a:spcPct val="150000"/>
              </a:lnSpc>
              <a:buFont typeface="Wingdings" panose="05000000000000000000" pitchFamily="2" charset="2"/>
              <a:buChar char="ü"/>
            </a:pPr>
            <a:r>
              <a:rPr lang="fa-IR" sz="2000" dirty="0">
                <a:solidFill>
                  <a:schemeClr val="tx1"/>
                </a:solidFill>
                <a:cs typeface="B Yagut" panose="00000400000000000000" pitchFamily="2" charset="-78"/>
              </a:rPr>
              <a:t> معمولا سر نوزدان زایمان شده به روش سزارین  نسبت به زایمان طبیعی گرد تر است . </a:t>
            </a:r>
            <a:endParaRPr lang="fa-IR" sz="2000" dirty="0" smtClean="0">
              <a:solidFill>
                <a:schemeClr val="tx1"/>
              </a:solidFill>
              <a:cs typeface="B Yagut" panose="00000400000000000000" pitchFamily="2" charset="-78"/>
            </a:endParaRPr>
          </a:p>
          <a:p>
            <a:pPr marL="342900" lvl="0" indent="-342900" algn="r" rtl="1">
              <a:lnSpc>
                <a:spcPct val="150000"/>
              </a:lnSpc>
              <a:buFont typeface="Wingdings" panose="05000000000000000000" pitchFamily="2" charset="2"/>
              <a:buChar char="ü"/>
            </a:pPr>
            <a:r>
              <a:rPr lang="fa-IR" sz="2000" dirty="0" smtClean="0">
                <a:solidFill>
                  <a:schemeClr val="tx1"/>
                </a:solidFill>
                <a:cs typeface="B Yagut" panose="00000400000000000000" pitchFamily="2" charset="-78"/>
              </a:rPr>
              <a:t>فونتانل قدامی 2+_ 20 میلی متر و لوزی شکل بوده و بین 9 تا 18 ماهگی بسته می شود .  فونتانل خلفی ............... و مثلثی شکل بوده و 8 تا 12 هفتگی ( 3 ماهگی ) بسته می شود . </a:t>
            </a:r>
          </a:p>
          <a:p>
            <a:pPr marL="342900" lvl="0" indent="-342900" algn="r" rtl="1">
              <a:lnSpc>
                <a:spcPct val="150000"/>
              </a:lnSpc>
              <a:buFont typeface="Wingdings" panose="05000000000000000000" pitchFamily="2" charset="2"/>
              <a:buChar char="ü"/>
            </a:pPr>
            <a:r>
              <a:rPr lang="fa-IR" sz="2000" dirty="0">
                <a:solidFill>
                  <a:schemeClr val="tx1"/>
                </a:solidFill>
                <a:cs typeface="B Yagut" panose="00000400000000000000" pitchFamily="2" charset="-78"/>
              </a:rPr>
              <a:t> </a:t>
            </a:r>
            <a:r>
              <a:rPr lang="fa-IR" sz="2000" dirty="0" smtClean="0">
                <a:solidFill>
                  <a:schemeClr val="tx1"/>
                </a:solidFill>
                <a:cs typeface="B Yagut" panose="00000400000000000000" pitchFamily="2" charset="-78"/>
              </a:rPr>
              <a:t>گاهی اوقات فونتانل قدامی بزرگتر از حد نرمال است که می تواند در اثر عواملی مانند تاخیر رشد داخل رحمی ، هیدروسفالی ، نارس بودن ، سندرم سرخجه مادرزادی ، تریزومی های 13 و 18 و 21 و یا کمبودویتامین </a:t>
            </a:r>
            <a:r>
              <a:rPr lang="en-US" sz="2000" dirty="0" smtClean="0">
                <a:solidFill>
                  <a:schemeClr val="tx1"/>
                </a:solidFill>
                <a:cs typeface="B Yagut" panose="00000400000000000000" pitchFamily="2" charset="-78"/>
              </a:rPr>
              <a:t>D</a:t>
            </a:r>
            <a:r>
              <a:rPr lang="fa-IR" sz="2000" dirty="0" smtClean="0">
                <a:solidFill>
                  <a:schemeClr val="tx1"/>
                </a:solidFill>
                <a:cs typeface="B Yagut" panose="00000400000000000000" pitchFamily="2" charset="-78"/>
              </a:rPr>
              <a:t> باشد . از دیگر علل بزرگ ماندن فونتانل خلفی و قدامی هیپوتیروئیدی است . </a:t>
            </a:r>
            <a:r>
              <a:rPr lang="ar-SA" sz="2000" dirty="0">
                <a:solidFill>
                  <a:schemeClr val="tx1"/>
                </a:solidFill>
                <a:cs typeface="B Yagut" panose="00000400000000000000" pitchFamily="2" charset="-78"/>
              </a:rPr>
              <a:t>لمس فونتانل برآمده و </a:t>
            </a:r>
            <a:r>
              <a:rPr lang="ar-SA" sz="2000" dirty="0" smtClean="0">
                <a:solidFill>
                  <a:schemeClr val="tx1"/>
                </a:solidFill>
                <a:cs typeface="B Yagut" panose="00000400000000000000" pitchFamily="2" charset="-78"/>
              </a:rPr>
              <a:t>زماني </a:t>
            </a:r>
            <a:r>
              <a:rPr lang="ar-SA" sz="2000" dirty="0">
                <a:solidFill>
                  <a:schemeClr val="tx1"/>
                </a:solidFill>
                <a:cs typeface="B Yagut" panose="00000400000000000000" pitchFamily="2" charset="-78"/>
              </a:rPr>
              <a:t>كه نوزاد گريه نميكند ممکن است به علت افزايش فشار داخل جمجمه و يا از علائم ديررس مننژيت </a:t>
            </a:r>
            <a:r>
              <a:rPr lang="ar-SA" sz="2000" dirty="0" smtClean="0">
                <a:solidFill>
                  <a:schemeClr val="tx1"/>
                </a:solidFill>
                <a:cs typeface="B Yagut" panose="00000400000000000000" pitchFamily="2" charset="-78"/>
              </a:rPr>
              <a:t>باشد</a:t>
            </a:r>
            <a:r>
              <a:rPr lang="fa-IR" sz="2000" dirty="0" smtClean="0">
                <a:solidFill>
                  <a:schemeClr val="tx1"/>
                </a:solidFill>
                <a:cs typeface="B Yagut" panose="00000400000000000000" pitchFamily="2" charset="-78"/>
              </a:rPr>
              <a:t>.</a:t>
            </a:r>
            <a:endParaRPr lang="fa-IR" sz="2000" dirty="0">
              <a:solidFill>
                <a:schemeClr val="tx1"/>
              </a:solidFill>
              <a:cs typeface="B Yagut" panose="00000400000000000000" pitchFamily="2" charset="-78"/>
            </a:endParaRPr>
          </a:p>
          <a:p>
            <a:pPr marL="342900" lvl="0" indent="-342900" algn="r" rtl="1">
              <a:lnSpc>
                <a:spcPct val="150000"/>
              </a:lnSpc>
              <a:buFont typeface="Wingdings" panose="05000000000000000000" pitchFamily="2" charset="2"/>
              <a:buChar char="ü"/>
            </a:pPr>
            <a:r>
              <a:rPr lang="fa-IR" sz="2000" dirty="0">
                <a:solidFill>
                  <a:schemeClr val="tx1"/>
                </a:solidFill>
                <a:cs typeface="B Yagut" panose="00000400000000000000" pitchFamily="2" charset="-78"/>
              </a:rPr>
              <a:t>کوچک بودن فونتانل ها نیز می تواند نشانه میکروسفالی ، پرکاری مادرزادی تیروئید و </a:t>
            </a:r>
            <a:r>
              <a:rPr lang="fa-IR" sz="2000" dirty="0" smtClean="0">
                <a:solidFill>
                  <a:schemeClr val="tx1"/>
                </a:solidFill>
                <a:cs typeface="B Yagut" panose="00000400000000000000" pitchFamily="2" charset="-78"/>
              </a:rPr>
              <a:t>... باشد . </a:t>
            </a:r>
          </a:p>
          <a:p>
            <a:pPr marL="342900" lvl="0" indent="-342900" algn="r" rtl="1">
              <a:lnSpc>
                <a:spcPct val="150000"/>
              </a:lnSpc>
              <a:buFont typeface="Wingdings" panose="05000000000000000000" pitchFamily="2" charset="2"/>
              <a:buChar char="ü"/>
            </a:pPr>
            <a:r>
              <a:rPr lang="fa-IR" sz="2000" dirty="0">
                <a:solidFill>
                  <a:schemeClr val="tx1"/>
                </a:solidFill>
                <a:cs typeface="B Yagut" panose="00000400000000000000" pitchFamily="2" charset="-78"/>
              </a:rPr>
              <a:t> </a:t>
            </a:r>
            <a:r>
              <a:rPr lang="fa-IR" sz="2000" dirty="0" smtClean="0">
                <a:solidFill>
                  <a:schemeClr val="tx1"/>
                </a:solidFill>
                <a:cs typeface="B Yagut" panose="00000400000000000000" pitchFamily="2" charset="-78"/>
              </a:rPr>
              <a:t>گاهی اوقات در نوزادان نارس و یا مبتلا به تریزومی 21  ملاج سوم نیز دیده می شود . </a:t>
            </a:r>
          </a:p>
          <a:p>
            <a:pPr marL="342900" indent="-342900" algn="r" rtl="1">
              <a:lnSpc>
                <a:spcPct val="150000"/>
              </a:lnSpc>
              <a:buFont typeface="Wingdings" panose="05000000000000000000" pitchFamily="2" charset="2"/>
              <a:buChar char="ü"/>
            </a:pPr>
            <a:r>
              <a:rPr lang="fa-IR" sz="2000" dirty="0">
                <a:solidFill>
                  <a:schemeClr val="tx1"/>
                </a:solidFill>
                <a:cs typeface="B Yagut" panose="00000400000000000000" pitchFamily="2" charset="-78"/>
              </a:rPr>
              <a:t> </a:t>
            </a:r>
            <a:r>
              <a:rPr lang="ar-SA" sz="2000" dirty="0">
                <a:solidFill>
                  <a:schemeClr val="tx1"/>
                </a:solidFill>
                <a:cs typeface="B Yagut" panose="00000400000000000000" pitchFamily="2" charset="-78"/>
              </a:rPr>
              <a:t>بزرگي سر </a:t>
            </a:r>
            <a:r>
              <a:rPr lang="fa-IR" sz="2000" dirty="0" smtClean="0">
                <a:solidFill>
                  <a:schemeClr val="tx1"/>
                </a:solidFill>
                <a:cs typeface="B Yagut" panose="00000400000000000000" pitchFamily="2" charset="-78"/>
              </a:rPr>
              <a:t>(</a:t>
            </a:r>
            <a:r>
              <a:rPr lang="ar-SA" sz="2000" dirty="0" smtClean="0">
                <a:solidFill>
                  <a:schemeClr val="tx1"/>
                </a:solidFill>
                <a:cs typeface="B Yagut" panose="00000400000000000000" pitchFamily="2" charset="-78"/>
              </a:rPr>
              <a:t>ماكروسفالي</a:t>
            </a:r>
            <a:r>
              <a:rPr lang="fa-IR" sz="2000" dirty="0" smtClean="0">
                <a:solidFill>
                  <a:schemeClr val="tx1"/>
                </a:solidFill>
                <a:cs typeface="B Yagut" panose="00000400000000000000" pitchFamily="2" charset="-78"/>
              </a:rPr>
              <a:t>)</a:t>
            </a:r>
            <a:r>
              <a:rPr lang="ar-SA" sz="2000" dirty="0" smtClean="0">
                <a:solidFill>
                  <a:schemeClr val="tx1"/>
                </a:solidFill>
                <a:cs typeface="B Yagut" panose="00000400000000000000" pitchFamily="2" charset="-78"/>
              </a:rPr>
              <a:t> حاكي </a:t>
            </a:r>
            <a:r>
              <a:rPr lang="ar-SA" sz="2000" dirty="0">
                <a:solidFill>
                  <a:schemeClr val="tx1"/>
                </a:solidFill>
                <a:cs typeface="B Yagut" panose="00000400000000000000" pitchFamily="2" charset="-78"/>
              </a:rPr>
              <a:t>از هيدروسفالي، </a:t>
            </a:r>
            <a:r>
              <a:rPr lang="ar-SA" sz="2000" dirty="0" smtClean="0">
                <a:solidFill>
                  <a:schemeClr val="tx1"/>
                </a:solidFill>
                <a:cs typeface="B Yagut" panose="00000400000000000000" pitchFamily="2" charset="-78"/>
              </a:rPr>
              <a:t>آكندروپلازي</a:t>
            </a:r>
            <a:r>
              <a:rPr lang="ar-SA" sz="2000" dirty="0">
                <a:solidFill>
                  <a:schemeClr val="tx1"/>
                </a:solidFill>
                <a:cs typeface="B Yagut" panose="00000400000000000000" pitchFamily="2" charset="-78"/>
              </a:rPr>
              <a:t>، </a:t>
            </a:r>
            <a:r>
              <a:rPr lang="ar-SA" sz="2000" dirty="0" smtClean="0">
                <a:solidFill>
                  <a:schemeClr val="tx1"/>
                </a:solidFill>
                <a:cs typeface="B Yagut" panose="00000400000000000000" pitchFamily="2" charset="-78"/>
              </a:rPr>
              <a:t>اختلال </a:t>
            </a:r>
            <a:r>
              <a:rPr lang="ar-SA" sz="2000" dirty="0">
                <a:solidFill>
                  <a:schemeClr val="tx1"/>
                </a:solidFill>
                <a:cs typeface="B Yagut" panose="00000400000000000000" pitchFamily="2" charset="-78"/>
              </a:rPr>
              <a:t>متابوليک </a:t>
            </a:r>
            <a:r>
              <a:rPr lang="fa-IR" sz="2000" dirty="0" smtClean="0">
                <a:solidFill>
                  <a:schemeClr val="tx1"/>
                </a:solidFill>
                <a:cs typeface="B Yagut" panose="00000400000000000000" pitchFamily="2" charset="-78"/>
              </a:rPr>
              <a:t>و ... </a:t>
            </a:r>
            <a:r>
              <a:rPr lang="ar-SA" sz="2000" dirty="0" smtClean="0">
                <a:solidFill>
                  <a:schemeClr val="tx1"/>
                </a:solidFill>
                <a:cs typeface="B Yagut" panose="00000400000000000000" pitchFamily="2" charset="-78"/>
              </a:rPr>
              <a:t>است </a:t>
            </a:r>
            <a:r>
              <a:rPr lang="ar-SA" sz="2000" dirty="0">
                <a:solidFill>
                  <a:schemeClr val="tx1"/>
                </a:solidFill>
                <a:cs typeface="B Yagut" panose="00000400000000000000" pitchFamily="2" charset="-78"/>
              </a:rPr>
              <a:t>همچنين ميتواند خانوادگي نيز باشد. </a:t>
            </a:r>
            <a:endParaRPr lang="fa-IR" sz="2000"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000" dirty="0" smtClean="0">
                <a:solidFill>
                  <a:schemeClr val="tx1"/>
                </a:solidFill>
                <a:cs typeface="B Yagut" panose="00000400000000000000" pitchFamily="2" charset="-78"/>
              </a:rPr>
              <a:t>نواحي </a:t>
            </a:r>
            <a:r>
              <a:rPr lang="ar-SA" sz="2000" dirty="0">
                <a:solidFill>
                  <a:schemeClr val="tx1"/>
                </a:solidFill>
                <a:cs typeface="B Yagut" panose="00000400000000000000" pitchFamily="2" charset="-78"/>
              </a:rPr>
              <a:t>نرم در استخوان پس سري ناشي از </a:t>
            </a:r>
            <a:r>
              <a:rPr lang="ar-SA" sz="2000" dirty="0" smtClean="0">
                <a:solidFill>
                  <a:schemeClr val="tx1"/>
                </a:solidFill>
                <a:cs typeface="B Yagut" panose="00000400000000000000" pitchFamily="2" charset="-78"/>
              </a:rPr>
              <a:t>كلسيفيکاسيون </a:t>
            </a:r>
            <a:r>
              <a:rPr lang="ar-SA" sz="2000" dirty="0">
                <a:solidFill>
                  <a:schemeClr val="tx1"/>
                </a:solidFill>
                <a:cs typeface="B Yagut" panose="00000400000000000000" pitchFamily="2" charset="-78"/>
              </a:rPr>
              <a:t>نامنظم و تشکيل استخوان </a:t>
            </a:r>
            <a:r>
              <a:rPr lang="fa-IR" sz="2000" dirty="0" smtClean="0">
                <a:solidFill>
                  <a:schemeClr val="tx1"/>
                </a:solidFill>
                <a:cs typeface="B Yagut" panose="00000400000000000000" pitchFamily="2" charset="-78"/>
              </a:rPr>
              <a:t>نرم ، </a:t>
            </a:r>
            <a:r>
              <a:rPr lang="ar-SA" sz="2000" dirty="0" smtClean="0">
                <a:solidFill>
                  <a:schemeClr val="tx1"/>
                </a:solidFill>
                <a:cs typeface="B Yagut" panose="00000400000000000000" pitchFamily="2" charset="-78"/>
              </a:rPr>
              <a:t>كرتينيسم </a:t>
            </a:r>
            <a:r>
              <a:rPr lang="ar-SA" sz="2000" dirty="0">
                <a:solidFill>
                  <a:schemeClr val="tx1"/>
                </a:solidFill>
                <a:cs typeface="B Yagut" panose="00000400000000000000" pitchFamily="2" charset="-78"/>
              </a:rPr>
              <a:t>و سندرم داون </a:t>
            </a:r>
            <a:r>
              <a:rPr lang="fa-IR" sz="2000" dirty="0" smtClean="0">
                <a:solidFill>
                  <a:schemeClr val="tx1"/>
                </a:solidFill>
                <a:cs typeface="B Yagut" panose="00000400000000000000" pitchFamily="2" charset="-78"/>
              </a:rPr>
              <a:t> و ... </a:t>
            </a:r>
            <a:r>
              <a:rPr lang="ar-SA" sz="2000" dirty="0" smtClean="0">
                <a:solidFill>
                  <a:schemeClr val="tx1"/>
                </a:solidFill>
                <a:cs typeface="B Yagut" panose="00000400000000000000" pitchFamily="2" charset="-78"/>
              </a:rPr>
              <a:t>ديده </a:t>
            </a:r>
            <a:r>
              <a:rPr lang="ar-SA" sz="2000" dirty="0">
                <a:solidFill>
                  <a:schemeClr val="tx1"/>
                </a:solidFill>
                <a:cs typeface="B Yagut" panose="00000400000000000000" pitchFamily="2" charset="-78"/>
              </a:rPr>
              <a:t>ميشود. </a:t>
            </a:r>
            <a:endParaRPr lang="fa-IR" sz="2000" dirty="0" smtClean="0">
              <a:solidFill>
                <a:schemeClr val="tx1"/>
              </a:solidFill>
              <a:cs typeface="B Yagut" panose="00000400000000000000" pitchFamily="2" charset="-78"/>
            </a:endParaRPr>
          </a:p>
          <a:p>
            <a:pPr marL="342900" lvl="0" indent="-342900" algn="r" rtl="1">
              <a:lnSpc>
                <a:spcPct val="150000"/>
              </a:lnSpc>
              <a:buFont typeface="Wingdings" panose="05000000000000000000" pitchFamily="2" charset="2"/>
              <a:buChar char="ü"/>
            </a:pPr>
            <a:endParaRPr lang="fa-IR" sz="2000" dirty="0" smtClean="0">
              <a:solidFill>
                <a:schemeClr val="tx1"/>
              </a:solidFill>
              <a:cs typeface="B Yagut" panose="00000400000000000000" pitchFamily="2" charset="-78"/>
            </a:endParaRPr>
          </a:p>
        </p:txBody>
      </p:sp>
      <p:pic>
        <p:nvPicPr>
          <p:cNvPr id="4" name="CF541C4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522739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3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78780" y="1092820"/>
            <a:ext cx="11530361" cy="5386039"/>
          </a:xfrm>
        </p:spPr>
        <p:txBody>
          <a:bodyPr>
            <a:noAutofit/>
          </a:bodyPr>
          <a:lstStyle/>
          <a:p>
            <a:pPr marL="342900" indent="-342900" algn="r" rtl="1">
              <a:lnSpc>
                <a:spcPct val="200000"/>
              </a:lnSpc>
              <a:buFont typeface="Wingdings" panose="05000000000000000000" pitchFamily="2" charset="2"/>
              <a:buChar char="ü"/>
            </a:pPr>
            <a:r>
              <a:rPr lang="fa-IR" sz="2200" b="1" dirty="0" smtClean="0">
                <a:solidFill>
                  <a:schemeClr val="tx1"/>
                </a:solidFill>
                <a:cs typeface="B Yagut" panose="00000400000000000000" pitchFamily="2" charset="-78"/>
              </a:rPr>
              <a:t> </a:t>
            </a:r>
            <a:r>
              <a:rPr lang="fa-IR" sz="2200" b="1" dirty="0" smtClean="0">
                <a:solidFill>
                  <a:srgbClr val="FF0000"/>
                </a:solidFill>
                <a:cs typeface="B Yagut" panose="00000400000000000000" pitchFamily="2" charset="-78"/>
              </a:rPr>
              <a:t>معاینه گردن : </a:t>
            </a:r>
            <a:r>
              <a:rPr lang="ar-SA" sz="2200" b="1" dirty="0">
                <a:solidFill>
                  <a:schemeClr val="tx1"/>
                </a:solidFill>
                <a:cs typeface="B Yagut" panose="00000400000000000000" pitchFamily="2" charset="-78"/>
              </a:rPr>
              <a:t>گردن نوزاد به نسبت كوتاه است. </a:t>
            </a:r>
            <a:r>
              <a:rPr lang="fa-IR" sz="2200" b="1" dirty="0" smtClean="0">
                <a:solidFill>
                  <a:schemeClr val="tx1"/>
                </a:solidFill>
                <a:cs typeface="B Yagut" panose="00000400000000000000" pitchFamily="2" charset="-78"/>
              </a:rPr>
              <a:t>ناهنجاری های گردن از جمله گواتر چندان شایع نیستند. </a:t>
            </a:r>
          </a:p>
          <a:p>
            <a:pPr marL="342900" indent="-342900" algn="r" rtl="1">
              <a:lnSpc>
                <a:spcPct val="200000"/>
              </a:lnSpc>
              <a:buFont typeface="Wingdings" panose="05000000000000000000" pitchFamily="2" charset="2"/>
              <a:buChar char="ü"/>
            </a:pPr>
            <a:r>
              <a:rPr lang="fa-IR" sz="2200" b="1" dirty="0">
                <a:solidFill>
                  <a:schemeClr val="tx1"/>
                </a:solidFill>
                <a:cs typeface="B Yagut" panose="00000400000000000000" pitchFamily="2" charset="-78"/>
              </a:rPr>
              <a:t> </a:t>
            </a:r>
            <a:r>
              <a:rPr lang="fa-IR" sz="2200" b="1" dirty="0" smtClean="0">
                <a:solidFill>
                  <a:schemeClr val="tx1"/>
                </a:solidFill>
                <a:cs typeface="B Yagut" panose="00000400000000000000" pitchFamily="2" charset="-78"/>
              </a:rPr>
              <a:t>گاهی اوقات در اثر ضربه یا وضعیت ثابت جنین در رحم در گردن هماتوم ( تجمع خون ) یا ضایعه ایجاد می شود که موجب چرخش سر به سمت ضایعه یا خلاف جهت آن می شود . به این حالت تورتیکولی مادرزادی می گویند .</a:t>
            </a:r>
            <a:endParaRPr lang="fa-IR" sz="2200" b="1"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200" b="1" dirty="0" smtClean="0">
                <a:solidFill>
                  <a:schemeClr val="tx1"/>
                </a:solidFill>
                <a:cs typeface="B Yagut" panose="00000400000000000000" pitchFamily="2" charset="-78"/>
              </a:rPr>
              <a:t>اختلالات </a:t>
            </a:r>
            <a:r>
              <a:rPr lang="ar-SA" sz="2200" b="1" dirty="0">
                <a:solidFill>
                  <a:schemeClr val="tx1"/>
                </a:solidFill>
                <a:cs typeface="B Yagut" panose="00000400000000000000" pitchFamily="2" charset="-78"/>
              </a:rPr>
              <a:t>گردن شامل </a:t>
            </a:r>
            <a:r>
              <a:rPr lang="ar-SA" sz="2200" b="1" dirty="0" smtClean="0">
                <a:solidFill>
                  <a:schemeClr val="tx1"/>
                </a:solidFill>
                <a:cs typeface="B Yagut" panose="00000400000000000000" pitchFamily="2" charset="-78"/>
              </a:rPr>
              <a:t>گواتر </a:t>
            </a:r>
            <a:r>
              <a:rPr lang="fa-IR" sz="2200" b="1" dirty="0" smtClean="0">
                <a:solidFill>
                  <a:schemeClr val="tx1"/>
                </a:solidFill>
                <a:cs typeface="B Yagut" panose="00000400000000000000" pitchFamily="2" charset="-78"/>
              </a:rPr>
              <a:t>، </a:t>
            </a:r>
            <a:r>
              <a:rPr lang="ar-SA" sz="2200" b="1" dirty="0" smtClean="0">
                <a:solidFill>
                  <a:schemeClr val="tx1"/>
                </a:solidFill>
                <a:cs typeface="B Yagut" panose="00000400000000000000" pitchFamily="2" charset="-78"/>
              </a:rPr>
              <a:t>آسيب</a:t>
            </a:r>
            <a:r>
              <a:rPr lang="ar-SA" sz="2200" b="1" dirty="0">
                <a:solidFill>
                  <a:schemeClr val="tx1"/>
                </a:solidFill>
                <a:cs typeface="B Yagut" panose="00000400000000000000" pitchFamily="2" charset="-78"/>
              </a:rPr>
              <a:t> هاي عضله ي استرنوكلئيدوماستوئيد </a:t>
            </a:r>
            <a:r>
              <a:rPr lang="fa-IR" sz="2200" b="1" dirty="0" smtClean="0">
                <a:solidFill>
                  <a:schemeClr val="tx1"/>
                </a:solidFill>
                <a:cs typeface="B Yagut" panose="00000400000000000000" pitchFamily="2" charset="-78"/>
              </a:rPr>
              <a:t>، گردن پره دار و ... </a:t>
            </a:r>
            <a:r>
              <a:rPr lang="ar-SA" sz="2200" b="1" dirty="0" smtClean="0">
                <a:solidFill>
                  <a:schemeClr val="tx1"/>
                </a:solidFill>
                <a:cs typeface="B Yagut" panose="00000400000000000000" pitchFamily="2" charset="-78"/>
              </a:rPr>
              <a:t> </a:t>
            </a:r>
            <a:r>
              <a:rPr lang="ar-SA" sz="2200" b="1" dirty="0">
                <a:solidFill>
                  <a:schemeClr val="tx1"/>
                </a:solidFill>
                <a:cs typeface="B Yagut" panose="00000400000000000000" pitchFamily="2" charset="-78"/>
              </a:rPr>
              <a:t>باشد. گردن پره دار در نوزاد دختر، ادم لنفاوي داخل رحمي و سندرم ترنر را مطرح مي كند. </a:t>
            </a:r>
            <a:endParaRPr lang="en-US" sz="2200" b="1"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200" b="1" dirty="0">
                <a:solidFill>
                  <a:schemeClr val="tx1"/>
                </a:solidFill>
                <a:cs typeface="B Yagut" panose="00000400000000000000" pitchFamily="2" charset="-78"/>
              </a:rPr>
              <a:t>هر دو استخوان ترقوه بايد از نظر شکستگي لمس شوند. ستون فقرات را از نظر شکل غير طبيعي، توده، سينوس و وجود تودهي مو بررسي كنيد. </a:t>
            </a:r>
            <a:endParaRPr lang="en-US" sz="2200" b="1" dirty="0">
              <a:solidFill>
                <a:schemeClr val="tx1"/>
              </a:solidFill>
              <a:cs typeface="B Yagut" panose="00000400000000000000" pitchFamily="2" charset="-78"/>
            </a:endParaRPr>
          </a:p>
          <a:p>
            <a:pPr marL="342900" lvl="0" indent="-342900" algn="r" rtl="1">
              <a:lnSpc>
                <a:spcPct val="200000"/>
              </a:lnSpc>
              <a:buFont typeface="Wingdings" panose="05000000000000000000" pitchFamily="2" charset="2"/>
              <a:buChar char="ü"/>
            </a:pPr>
            <a:endParaRPr lang="fa-IR" sz="2200" dirty="0" smtClean="0">
              <a:solidFill>
                <a:schemeClr val="tx1"/>
              </a:solidFill>
              <a:cs typeface="B Yagut" panose="00000400000000000000" pitchFamily="2" charset="-78"/>
            </a:endParaRPr>
          </a:p>
        </p:txBody>
      </p:sp>
      <p:pic>
        <p:nvPicPr>
          <p:cNvPr id="4" name="2F3C63F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413021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776331"/>
          </a:xfrm>
        </p:spPr>
        <p:txBody>
          <a:bodyPr>
            <a:noAutofit/>
          </a:bodyPr>
          <a:lstStyle/>
          <a:p>
            <a:pPr marL="342900" lvl="0" indent="-342900" algn="r" rtl="1">
              <a:lnSpc>
                <a:spcPct val="200000"/>
              </a:lnSpc>
              <a:buFont typeface="Wingdings" panose="05000000000000000000" pitchFamily="2" charset="2"/>
              <a:buChar char="ü"/>
            </a:pPr>
            <a:r>
              <a:rPr lang="fa-IR" b="1" dirty="0" smtClean="0">
                <a:solidFill>
                  <a:srgbClr val="FF0000"/>
                </a:solidFill>
                <a:cs typeface="B Yagut" panose="00000400000000000000" pitchFamily="2" charset="-78"/>
              </a:rPr>
              <a:t>معاینه صورت :  </a:t>
            </a:r>
            <a:r>
              <a:rPr lang="fa-IR" b="1" dirty="0" smtClean="0">
                <a:solidFill>
                  <a:schemeClr val="tx1"/>
                </a:solidFill>
                <a:cs typeface="B Yagut" panose="00000400000000000000" pitchFamily="2" charset="-78"/>
              </a:rPr>
              <a:t>صورت باید </a:t>
            </a:r>
            <a:r>
              <a:rPr lang="ar-SA" b="1" dirty="0" smtClean="0">
                <a:solidFill>
                  <a:schemeClr val="tx1"/>
                </a:solidFill>
                <a:cs typeface="B Yagut" panose="00000400000000000000" pitchFamily="2" charset="-78"/>
              </a:rPr>
              <a:t>از </a:t>
            </a:r>
            <a:r>
              <a:rPr lang="ar-SA" b="1" dirty="0">
                <a:solidFill>
                  <a:schemeClr val="tx1"/>
                </a:solidFill>
                <a:cs typeface="B Yagut" panose="00000400000000000000" pitchFamily="2" charset="-78"/>
              </a:rPr>
              <a:t>نظر وجود ناهنجاريها و تغيير شکلهاي سندرميک </a:t>
            </a:r>
            <a:r>
              <a:rPr lang="ar-SA" b="1" dirty="0" smtClean="0">
                <a:solidFill>
                  <a:schemeClr val="tx1"/>
                </a:solidFill>
                <a:cs typeface="B Yagut" panose="00000400000000000000" pitchFamily="2" charset="-78"/>
              </a:rPr>
              <a:t>برر</a:t>
            </a:r>
            <a:r>
              <a:rPr lang="fa-IR" b="1" dirty="0" smtClean="0">
                <a:solidFill>
                  <a:schemeClr val="tx1"/>
                </a:solidFill>
                <a:cs typeface="B Yagut" panose="00000400000000000000" pitchFamily="2" charset="-78"/>
              </a:rPr>
              <a:t>سی شود.  </a:t>
            </a:r>
          </a:p>
          <a:p>
            <a:pPr marL="342900" lvl="0" indent="-342900" algn="r" rtl="1">
              <a:lnSpc>
                <a:spcPct val="200000"/>
              </a:lnSpc>
              <a:buFont typeface="Wingdings" panose="05000000000000000000" pitchFamily="2" charset="2"/>
              <a:buChar char="ü"/>
            </a:pP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معاينه صورت از نظر ظاهر، </a:t>
            </a:r>
            <a:r>
              <a:rPr lang="ar-SA" b="1" dirty="0" smtClean="0">
                <a:solidFill>
                  <a:schemeClr val="tx1"/>
                </a:solidFill>
                <a:cs typeface="B Yagut" panose="00000400000000000000" pitchFamily="2" charset="-78"/>
              </a:rPr>
              <a:t>فاصله</a:t>
            </a:r>
            <a:r>
              <a:rPr lang="fa-IR" b="1" dirty="0" smtClean="0">
                <a:solidFill>
                  <a:schemeClr val="tx1"/>
                </a:solidFill>
                <a:cs typeface="B Yagut" panose="00000400000000000000" pitchFamily="2" charset="-78"/>
              </a:rPr>
              <a:t> </a:t>
            </a:r>
            <a:r>
              <a:rPr lang="ar-SA" b="1" dirty="0" smtClean="0">
                <a:solidFill>
                  <a:schemeClr val="tx1"/>
                </a:solidFill>
                <a:cs typeface="B Yagut" panose="00000400000000000000" pitchFamily="2" charset="-78"/>
              </a:rPr>
              <a:t>ي </a:t>
            </a:r>
            <a:r>
              <a:rPr lang="ar-SA" b="1" dirty="0">
                <a:solidFill>
                  <a:schemeClr val="tx1"/>
                </a:solidFill>
                <a:cs typeface="B Yagut" panose="00000400000000000000" pitchFamily="2" charset="-78"/>
              </a:rPr>
              <a:t>چشمها از يکديگر، </a:t>
            </a:r>
            <a:r>
              <a:rPr lang="ar-SA" b="1" dirty="0" smtClean="0">
                <a:solidFill>
                  <a:schemeClr val="tx1"/>
                </a:solidFill>
                <a:cs typeface="B Yagut" panose="00000400000000000000" pitchFamily="2" charset="-78"/>
              </a:rPr>
              <a:t>ميکروفتالمي</a:t>
            </a:r>
            <a:r>
              <a:rPr lang="fa-IR" b="1" dirty="0" smtClean="0">
                <a:solidFill>
                  <a:schemeClr val="tx1"/>
                </a:solidFill>
                <a:cs typeface="B Yagut" panose="00000400000000000000" pitchFamily="2" charset="-78"/>
              </a:rPr>
              <a:t>( کوچکی چشم ) </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عدم تقارن صورت و پايين قرار گرفتن گوشها كه اغلب با سندرمهاي مادرزادي همراه هستند و هم چنين، غير قرينه بودن صورت به علت فلج عصب </a:t>
            </a:r>
            <a:r>
              <a:rPr lang="en-US" b="1" dirty="0">
                <a:solidFill>
                  <a:schemeClr val="tx1"/>
                </a:solidFill>
                <a:cs typeface="B Yagut" panose="00000400000000000000" pitchFamily="2" charset="-78"/>
              </a:rPr>
              <a:t>7</a:t>
            </a:r>
            <a:r>
              <a:rPr lang="ar-SA" b="1" dirty="0">
                <a:solidFill>
                  <a:schemeClr val="tx1"/>
                </a:solidFill>
                <a:cs typeface="B Yagut" panose="00000400000000000000" pitchFamily="2" charset="-78"/>
              </a:rPr>
              <a:t>، هيپوپلازي </a:t>
            </a:r>
            <a:r>
              <a:rPr lang="ar-SA" b="1" dirty="0" smtClean="0">
                <a:solidFill>
                  <a:schemeClr val="tx1"/>
                </a:solidFill>
                <a:cs typeface="B Yagut" panose="00000400000000000000" pitchFamily="2" charset="-78"/>
              </a:rPr>
              <a:t>عضله</a:t>
            </a:r>
            <a:r>
              <a:rPr lang="fa-IR" b="1" dirty="0" smtClean="0">
                <a:solidFill>
                  <a:schemeClr val="tx1"/>
                </a:solidFill>
                <a:cs typeface="B Yagut" panose="00000400000000000000" pitchFamily="2" charset="-78"/>
              </a:rPr>
              <a:t> ی</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پايين </a:t>
            </a:r>
            <a:r>
              <a:rPr lang="ar-SA" b="1" dirty="0" smtClean="0">
                <a:solidFill>
                  <a:schemeClr val="tx1"/>
                </a:solidFill>
                <a:cs typeface="B Yagut" panose="00000400000000000000" pitchFamily="2" charset="-78"/>
              </a:rPr>
              <a:t>برنده</a:t>
            </a:r>
            <a:r>
              <a:rPr lang="fa-IR" b="1" dirty="0" smtClean="0">
                <a:solidFill>
                  <a:schemeClr val="tx1"/>
                </a:solidFill>
                <a:cs typeface="B Yagut" panose="00000400000000000000" pitchFamily="2" charset="-78"/>
              </a:rPr>
              <a:t> ی</a:t>
            </a:r>
            <a:r>
              <a:rPr lang="ar-SA" b="1" dirty="0" smtClean="0">
                <a:solidFill>
                  <a:schemeClr val="tx1"/>
                </a:solidFill>
                <a:cs typeface="B Yagut" panose="00000400000000000000" pitchFamily="2" charset="-78"/>
              </a:rPr>
              <a:t> گوشه</a:t>
            </a:r>
            <a:r>
              <a:rPr lang="fa-IR" b="1" dirty="0" smtClean="0">
                <a:solidFill>
                  <a:schemeClr val="tx1"/>
                </a:solidFill>
                <a:cs typeface="B Yagut" panose="00000400000000000000" pitchFamily="2" charset="-78"/>
              </a:rPr>
              <a:t> ی</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دهان </a:t>
            </a:r>
            <a:r>
              <a:rPr lang="fa-IR" b="1" dirty="0" smtClean="0">
                <a:solidFill>
                  <a:schemeClr val="tx1"/>
                </a:solidFill>
                <a:cs typeface="B Yagut" panose="00000400000000000000" pitchFamily="2" charset="-78"/>
              </a:rPr>
              <a:t>(</a:t>
            </a:r>
            <a:r>
              <a:rPr lang="ar-SA" b="1" dirty="0" smtClean="0">
                <a:solidFill>
                  <a:schemeClr val="tx1"/>
                </a:solidFill>
                <a:cs typeface="B Yagut" panose="00000400000000000000" pitchFamily="2" charset="-78"/>
              </a:rPr>
              <a:t>سندرم </a:t>
            </a:r>
            <a:r>
              <a:rPr lang="ar-SA" b="1" dirty="0">
                <a:solidFill>
                  <a:schemeClr val="tx1"/>
                </a:solidFill>
                <a:cs typeface="B Yagut" panose="00000400000000000000" pitchFamily="2" charset="-78"/>
              </a:rPr>
              <a:t>گريه ي غير </a:t>
            </a:r>
            <a:r>
              <a:rPr lang="ar-SA" b="1" dirty="0" smtClean="0">
                <a:solidFill>
                  <a:schemeClr val="tx1"/>
                </a:solidFill>
                <a:cs typeface="B Yagut" panose="00000400000000000000" pitchFamily="2" charset="-78"/>
              </a:rPr>
              <a:t>قرينه</a:t>
            </a:r>
            <a:r>
              <a:rPr lang="fa-IR" b="1" dirty="0" smtClean="0">
                <a:solidFill>
                  <a:schemeClr val="tx1"/>
                </a:solidFill>
                <a:cs typeface="B Yagut" panose="00000400000000000000" pitchFamily="2" charset="-78"/>
              </a:rPr>
              <a:t>)</a:t>
            </a:r>
            <a:r>
              <a:rPr lang="ar-SA" b="1" dirty="0" smtClean="0">
                <a:solidFill>
                  <a:schemeClr val="tx1"/>
                </a:solidFill>
                <a:cs typeface="B Yagut" panose="00000400000000000000" pitchFamily="2" charset="-78"/>
              </a:rPr>
              <a:t> </a:t>
            </a:r>
            <a:r>
              <a:rPr lang="ar-SA" b="1" dirty="0">
                <a:solidFill>
                  <a:schemeClr val="tx1"/>
                </a:solidFill>
                <a:cs typeface="B Yagut" panose="00000400000000000000" pitchFamily="2" charset="-78"/>
              </a:rPr>
              <a:t>و يا وضعيت غير طبيعي جنين در داخل رحم انجام شود. </a:t>
            </a:r>
            <a:endParaRPr lang="fa-IR" b="1" dirty="0" smtClean="0">
              <a:solidFill>
                <a:schemeClr val="tx1"/>
              </a:solidFill>
              <a:cs typeface="B Yagut" panose="00000400000000000000" pitchFamily="2" charset="-78"/>
            </a:endParaRPr>
          </a:p>
          <a:p>
            <a:pPr marL="342900" lvl="0" indent="-342900" algn="r" rtl="1">
              <a:lnSpc>
                <a:spcPct val="200000"/>
              </a:lnSpc>
              <a:buFont typeface="Wingdings" panose="05000000000000000000" pitchFamily="2" charset="2"/>
              <a:buChar char="ü"/>
            </a:pPr>
            <a:r>
              <a:rPr lang="ar-SA" b="1" dirty="0" smtClean="0">
                <a:solidFill>
                  <a:schemeClr val="tx1"/>
                </a:solidFill>
                <a:cs typeface="B Yagut" panose="00000400000000000000" pitchFamily="2" charset="-78"/>
              </a:rPr>
              <a:t>فلج قرينه</a:t>
            </a:r>
            <a:r>
              <a:rPr lang="fa-IR" b="1" dirty="0" smtClean="0">
                <a:solidFill>
                  <a:schemeClr val="tx1"/>
                </a:solidFill>
                <a:cs typeface="B Yagut" panose="00000400000000000000" pitchFamily="2" charset="-78"/>
              </a:rPr>
              <a:t> </a:t>
            </a:r>
            <a:r>
              <a:rPr lang="ar-SA" b="1" dirty="0" smtClean="0">
                <a:solidFill>
                  <a:schemeClr val="tx1"/>
                </a:solidFill>
                <a:cs typeface="B Yagut" panose="00000400000000000000" pitchFamily="2" charset="-78"/>
              </a:rPr>
              <a:t>ي </a:t>
            </a:r>
            <a:r>
              <a:rPr lang="ar-SA" b="1" dirty="0">
                <a:solidFill>
                  <a:schemeClr val="tx1"/>
                </a:solidFill>
                <a:cs typeface="B Yagut" panose="00000400000000000000" pitchFamily="2" charset="-78"/>
              </a:rPr>
              <a:t>صورت و انحراف چشم ها به داخل ،فقدان يا هيپوپلازي </a:t>
            </a:r>
            <a:r>
              <a:rPr lang="ar-SA" b="1" dirty="0" smtClean="0">
                <a:solidFill>
                  <a:schemeClr val="tx1"/>
                </a:solidFill>
                <a:cs typeface="B Yagut" panose="00000400000000000000" pitchFamily="2" charset="-78"/>
              </a:rPr>
              <a:t>هسته</a:t>
            </a:r>
            <a:r>
              <a:rPr lang="fa-IR" b="1" dirty="0" smtClean="0">
                <a:solidFill>
                  <a:schemeClr val="tx1"/>
                </a:solidFill>
                <a:cs typeface="B Yagut" panose="00000400000000000000" pitchFamily="2" charset="-78"/>
              </a:rPr>
              <a:t> </a:t>
            </a:r>
            <a:r>
              <a:rPr lang="ar-SA" b="1" dirty="0" smtClean="0">
                <a:solidFill>
                  <a:schemeClr val="tx1"/>
                </a:solidFill>
                <a:cs typeface="B Yagut" panose="00000400000000000000" pitchFamily="2" charset="-78"/>
              </a:rPr>
              <a:t>ي </a:t>
            </a:r>
            <a:r>
              <a:rPr lang="ar-SA" b="1" dirty="0">
                <a:solidFill>
                  <a:schemeClr val="tx1"/>
                </a:solidFill>
                <a:cs typeface="B Yagut" panose="00000400000000000000" pitchFamily="2" charset="-78"/>
              </a:rPr>
              <a:t>عصب ششم و هفتم را مطرح </a:t>
            </a:r>
            <a:r>
              <a:rPr lang="ar-SA" b="1" dirty="0" smtClean="0">
                <a:solidFill>
                  <a:schemeClr val="tx1"/>
                </a:solidFill>
                <a:cs typeface="B Yagut" panose="00000400000000000000" pitchFamily="2" charset="-78"/>
              </a:rPr>
              <a:t>ميكند</a:t>
            </a:r>
            <a:r>
              <a:rPr lang="fa-IR" b="1" dirty="0" smtClean="0">
                <a:solidFill>
                  <a:schemeClr val="tx1"/>
                </a:solidFill>
                <a:cs typeface="B Yagut" panose="00000400000000000000" pitchFamily="2" charset="-78"/>
              </a:rPr>
              <a:t>.</a:t>
            </a:r>
            <a:endParaRPr lang="fa-IR" sz="2000" b="1" dirty="0" smtClean="0">
              <a:solidFill>
                <a:schemeClr val="tx1"/>
              </a:solidFill>
              <a:cs typeface="B Yagut" panose="00000400000000000000" pitchFamily="2" charset="-78"/>
            </a:endParaRPr>
          </a:p>
        </p:txBody>
      </p:sp>
      <p:pic>
        <p:nvPicPr>
          <p:cNvPr id="4" name="84BF4BC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99238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lvl="0" indent="-342900" algn="r" rtl="1" fontAlgn="base">
              <a:lnSpc>
                <a:spcPct val="150000"/>
              </a:lnSpc>
              <a:buFont typeface="Wingdings" panose="05000000000000000000" pitchFamily="2" charset="2"/>
              <a:buChar char="ü"/>
            </a:pPr>
            <a:r>
              <a:rPr lang="fa-IR" sz="2000" dirty="0" smtClean="0">
                <a:solidFill>
                  <a:schemeClr val="tx1"/>
                </a:solidFill>
                <a:cs typeface="B Yagut" panose="00000400000000000000" pitchFamily="2" charset="-78"/>
              </a:rPr>
              <a:t> </a:t>
            </a:r>
            <a:r>
              <a:rPr lang="fa-IR" dirty="0" smtClean="0">
                <a:solidFill>
                  <a:srgbClr val="FF0000"/>
                </a:solidFill>
                <a:cs typeface="B Yagut" panose="00000400000000000000" pitchFamily="2" charset="-78"/>
              </a:rPr>
              <a:t>معاینه چشم : </a:t>
            </a:r>
            <a:r>
              <a:rPr lang="ar-SA" dirty="0">
                <a:solidFill>
                  <a:schemeClr val="tx1"/>
                </a:solidFill>
                <a:cs typeface="B Yagut" panose="00000400000000000000" pitchFamily="2" charset="-78"/>
              </a:rPr>
              <a:t>اگر نوزاد در حالت ايستاده نگه داشته شده و سپس به آرامي به عقب و جلو يا طرفين برده شود، چشمها اغلب </a:t>
            </a:r>
            <a:r>
              <a:rPr lang="ar-SA" dirty="0" smtClean="0">
                <a:solidFill>
                  <a:schemeClr val="tx1"/>
                </a:solidFill>
                <a:cs typeface="B Yagut" panose="00000400000000000000" pitchFamily="2" charset="-78"/>
              </a:rPr>
              <a:t>خودبه</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خود </a:t>
            </a:r>
            <a:r>
              <a:rPr lang="ar-SA" dirty="0">
                <a:solidFill>
                  <a:schemeClr val="tx1"/>
                </a:solidFill>
                <a:cs typeface="B Yagut" panose="00000400000000000000" pitchFamily="2" charset="-78"/>
              </a:rPr>
              <a:t>باز ميشوند </a:t>
            </a:r>
            <a:r>
              <a:rPr lang="ar-SA" dirty="0" smtClean="0">
                <a:solidFill>
                  <a:schemeClr val="tx1"/>
                </a:solidFill>
                <a:cs typeface="B Yagut" panose="00000400000000000000" pitchFamily="2" charset="-78"/>
              </a:rPr>
              <a:t>.</a:t>
            </a:r>
            <a:r>
              <a:rPr lang="fa-IR" dirty="0" smtClean="0">
                <a:solidFill>
                  <a:schemeClr val="tx1"/>
                </a:solidFill>
                <a:cs typeface="B Yagut" panose="00000400000000000000" pitchFamily="2" charset="-78"/>
              </a:rPr>
              <a:t>این امر نشان دهنده رفکلس طبیعی بدن و سلامت چشم است . </a:t>
            </a:r>
          </a:p>
          <a:p>
            <a:pPr marL="342900" lvl="0" indent="-342900" algn="r" rtl="1" fontAlgn="base">
              <a:lnSpc>
                <a:spcPct val="150000"/>
              </a:lnSpc>
              <a:buFont typeface="Wingdings" panose="05000000000000000000" pitchFamily="2" charset="2"/>
              <a:buChar char="ü"/>
            </a:pPr>
            <a:r>
              <a:rPr lang="ar-SA" dirty="0" smtClean="0">
                <a:solidFill>
                  <a:schemeClr val="tx1"/>
                </a:solidFill>
                <a:cs typeface="B Yagut" panose="00000400000000000000" pitchFamily="2" charset="-78"/>
              </a:rPr>
              <a:t>خون ريزيهاي شبکيه و ملتحمه معمولاً خوشخيم هستند و در </a:t>
            </a:r>
            <a:r>
              <a:rPr lang="en-US" dirty="0" smtClean="0">
                <a:solidFill>
                  <a:schemeClr val="tx1"/>
                </a:solidFill>
                <a:cs typeface="B Yagut" panose="00000400000000000000" pitchFamily="2" charset="-78"/>
              </a:rPr>
              <a:t>85</a:t>
            </a:r>
            <a:r>
              <a:rPr lang="ar-SA" dirty="0" smtClean="0">
                <a:solidFill>
                  <a:schemeClr val="tx1"/>
                </a:solidFill>
                <a:cs typeface="B Yagut" panose="00000400000000000000" pitchFamily="2" charset="-78"/>
              </a:rPr>
              <a:t>% موارد تا سه هفتگي و در همهي نوزادان تا </a:t>
            </a:r>
            <a:r>
              <a:rPr lang="en-US" dirty="0" smtClean="0">
                <a:solidFill>
                  <a:schemeClr val="tx1"/>
                </a:solidFill>
                <a:cs typeface="B Yagut" panose="00000400000000000000" pitchFamily="2" charset="-78"/>
              </a:rPr>
              <a:t>4</a:t>
            </a:r>
            <a:r>
              <a:rPr lang="ar-SA" dirty="0" smtClean="0">
                <a:solidFill>
                  <a:schemeClr val="tx1"/>
                </a:solidFill>
                <a:cs typeface="B Yagut" panose="00000400000000000000" pitchFamily="2" charset="-78"/>
              </a:rPr>
              <a:t> هفتگي برطرف ميشوند. رفلکس مردمک بعد از هفته</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ي </a:t>
            </a:r>
            <a:r>
              <a:rPr lang="en-US" dirty="0" smtClean="0">
                <a:solidFill>
                  <a:schemeClr val="tx1"/>
                </a:solidFill>
                <a:cs typeface="B Yagut" panose="00000400000000000000" pitchFamily="2" charset="-78"/>
              </a:rPr>
              <a:t>28</a:t>
            </a:r>
            <a:r>
              <a:rPr lang="ar-SA" dirty="0" smtClean="0">
                <a:solidFill>
                  <a:schemeClr val="tx1"/>
                </a:solidFill>
                <a:cs typeface="B Yagut" panose="00000400000000000000" pitchFamily="2" charset="-78"/>
              </a:rPr>
              <a:t> حاملگي ظاهر ميشود .</a:t>
            </a:r>
            <a:endParaRPr lang="en-US"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dirty="0" smtClean="0">
                <a:solidFill>
                  <a:schemeClr val="tx1"/>
                </a:solidFill>
                <a:cs typeface="B Yagut" panose="00000400000000000000" pitchFamily="2" charset="-78"/>
              </a:rPr>
              <a:t>عنبيه </a:t>
            </a:r>
            <a:r>
              <a:rPr lang="ar-SA" dirty="0">
                <a:solidFill>
                  <a:schemeClr val="tx1"/>
                </a:solidFill>
                <a:cs typeface="B Yagut" panose="00000400000000000000" pitchFamily="2" charset="-78"/>
              </a:rPr>
              <a:t>از نظر </a:t>
            </a:r>
            <a:r>
              <a:rPr lang="ar-SA" dirty="0" smtClean="0">
                <a:solidFill>
                  <a:schemeClr val="tx1"/>
                </a:solidFill>
                <a:cs typeface="B Yagut" panose="00000400000000000000" pitchFamily="2" charset="-78"/>
              </a:rPr>
              <a:t>هتروكرومي </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چند رنگي</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بررسي ميشود. اگر در نوزاد ترم، قطر قرنيه بيشتر از يک سانتيمتر بوده و با </a:t>
            </a:r>
            <a:r>
              <a:rPr lang="fa-IR" dirty="0" smtClean="0">
                <a:solidFill>
                  <a:schemeClr val="tx1"/>
                </a:solidFill>
                <a:cs typeface="B Yagut" panose="00000400000000000000" pitchFamily="2" charset="-78"/>
              </a:rPr>
              <a:t>ترس از نور</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و اشکريزش همراه </a:t>
            </a:r>
            <a:r>
              <a:rPr lang="ar-SA" dirty="0" smtClean="0">
                <a:solidFill>
                  <a:schemeClr val="tx1"/>
                </a:solidFill>
                <a:cs typeface="B Yagut" panose="00000400000000000000" pitchFamily="2" charset="-78"/>
              </a:rPr>
              <a:t>باشد</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گلوكوم مادرزادي را مطرح كند، </a:t>
            </a:r>
            <a:r>
              <a:rPr lang="ar-SA" dirty="0" smtClean="0">
                <a:solidFill>
                  <a:schemeClr val="tx1"/>
                </a:solidFill>
                <a:cs typeface="B Yagut" panose="00000400000000000000" pitchFamily="2" charset="-78"/>
              </a:rPr>
              <a:t>مشاوره</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ي </a:t>
            </a:r>
            <a:r>
              <a:rPr lang="ar-SA" dirty="0">
                <a:solidFill>
                  <a:schemeClr val="tx1"/>
                </a:solidFill>
                <a:cs typeface="B Yagut" panose="00000400000000000000" pitchFamily="2" charset="-78"/>
              </a:rPr>
              <a:t>اورژانس چشم پزشکي ضرورت دارد. </a:t>
            </a:r>
            <a:endParaRPr lang="fa-IR"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dirty="0" smtClean="0">
                <a:solidFill>
                  <a:schemeClr val="tx1"/>
                </a:solidFill>
                <a:cs typeface="B Yagut" panose="00000400000000000000" pitchFamily="2" charset="-78"/>
              </a:rPr>
              <a:t>در </a:t>
            </a:r>
            <a:r>
              <a:rPr lang="ar-SA" dirty="0">
                <a:solidFill>
                  <a:schemeClr val="tx1"/>
                </a:solidFill>
                <a:cs typeface="B Yagut" panose="00000400000000000000" pitchFamily="2" charset="-78"/>
              </a:rPr>
              <a:t>صورتي </a:t>
            </a:r>
            <a:r>
              <a:rPr lang="ar-SA" dirty="0" smtClean="0">
                <a:solidFill>
                  <a:schemeClr val="tx1"/>
                </a:solidFill>
                <a:cs typeface="B Yagut" panose="00000400000000000000" pitchFamily="2" charset="-78"/>
              </a:rPr>
              <a:t>كه</a:t>
            </a:r>
            <a:r>
              <a:rPr lang="fa-IR" dirty="0" smtClean="0">
                <a:solidFill>
                  <a:schemeClr val="tx1"/>
                </a:solidFill>
                <a:cs typeface="B Yagut" panose="00000400000000000000" pitchFamily="2" charset="-78"/>
              </a:rPr>
              <a:t> لوکو کوریا ( تاباندن نور در چشم و سفید بودن مردمک ) وجود داشته باشد ،</a:t>
            </a:r>
            <a:r>
              <a:rPr lang="ar-SA" dirty="0" smtClean="0">
                <a:solidFill>
                  <a:schemeClr val="tx1"/>
                </a:solidFill>
                <a:cs typeface="B Yagut" panose="00000400000000000000" pitchFamily="2" charset="-78"/>
              </a:rPr>
              <a:t> نيز </a:t>
            </a:r>
            <a:r>
              <a:rPr lang="ar-SA" dirty="0">
                <a:solidFill>
                  <a:schemeClr val="tx1"/>
                </a:solidFill>
                <a:cs typeface="B Yagut" panose="00000400000000000000" pitchFamily="2" charset="-78"/>
              </a:rPr>
              <a:t>احتمال كاتاراكت، تومور، كوريورتينيت، رتينوپاتي نوزادان </a:t>
            </a:r>
            <a:r>
              <a:rPr lang="ar-SA" dirty="0" smtClean="0">
                <a:solidFill>
                  <a:schemeClr val="tx1"/>
                </a:solidFill>
                <a:cs typeface="B Yagut" panose="00000400000000000000" pitchFamily="2" charset="-78"/>
              </a:rPr>
              <a:t>نارس</a:t>
            </a:r>
            <a:r>
              <a:rPr lang="fa-IR" dirty="0" smtClean="0">
                <a:solidFill>
                  <a:schemeClr val="tx1"/>
                </a:solidFill>
                <a:cs typeface="B Yagut" panose="00000400000000000000" pitchFamily="2" charset="-78"/>
              </a:rPr>
              <a:t> و ... </a:t>
            </a:r>
            <a:r>
              <a:rPr lang="ar-SA" dirty="0" smtClean="0">
                <a:solidFill>
                  <a:schemeClr val="tx1"/>
                </a:solidFill>
                <a:cs typeface="B Yagut" panose="00000400000000000000" pitchFamily="2" charset="-78"/>
              </a:rPr>
              <a:t> وجود </a:t>
            </a:r>
            <a:r>
              <a:rPr lang="ar-SA" dirty="0">
                <a:solidFill>
                  <a:schemeClr val="tx1"/>
                </a:solidFill>
                <a:cs typeface="B Yagut" panose="00000400000000000000" pitchFamily="2" charset="-78"/>
              </a:rPr>
              <a:t>دارد و </a:t>
            </a:r>
            <a:r>
              <a:rPr lang="ar-SA" dirty="0" smtClean="0">
                <a:solidFill>
                  <a:schemeClr val="tx1"/>
                </a:solidFill>
                <a:cs typeface="B Yagut" panose="00000400000000000000" pitchFamily="2" charset="-78"/>
              </a:rPr>
              <a:t>مشاوره</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ي </a:t>
            </a:r>
            <a:r>
              <a:rPr lang="ar-SA" dirty="0">
                <a:solidFill>
                  <a:schemeClr val="tx1"/>
                </a:solidFill>
                <a:cs typeface="B Yagut" panose="00000400000000000000" pitchFamily="2" charset="-78"/>
              </a:rPr>
              <a:t>اورژانس چشم پزشکي ضروري است. </a:t>
            </a:r>
            <a:endParaRPr lang="en-US" dirty="0">
              <a:solidFill>
                <a:schemeClr val="tx1"/>
              </a:solidFill>
              <a:cs typeface="B Yagut" panose="00000400000000000000" pitchFamily="2" charset="-78"/>
            </a:endParaRPr>
          </a:p>
          <a:p>
            <a:pPr marL="342900" lvl="0" indent="-342900" algn="r" rtl="1">
              <a:lnSpc>
                <a:spcPct val="150000"/>
              </a:lnSpc>
              <a:buFont typeface="Wingdings" panose="05000000000000000000" pitchFamily="2" charset="2"/>
              <a:buChar char="ü"/>
            </a:pPr>
            <a:endParaRPr lang="fa-IR" sz="2000" dirty="0" smtClean="0">
              <a:solidFill>
                <a:schemeClr val="tx1"/>
              </a:solidFill>
              <a:cs typeface="B Yagut" panose="00000400000000000000" pitchFamily="2" charset="-78"/>
            </a:endParaRPr>
          </a:p>
        </p:txBody>
      </p:sp>
      <p:pic>
        <p:nvPicPr>
          <p:cNvPr id="4" name="3C608ED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443134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lvl="0" indent="-342900" algn="r" rtl="1" fontAlgn="base">
              <a:lnSpc>
                <a:spcPct val="150000"/>
              </a:lnSpc>
              <a:buFont typeface="Wingdings" panose="05000000000000000000" pitchFamily="2" charset="2"/>
              <a:buChar char="ü"/>
            </a:pPr>
            <a:r>
              <a:rPr lang="fa-IR" sz="2000" dirty="0" smtClean="0">
                <a:solidFill>
                  <a:schemeClr val="tx1"/>
                </a:solidFill>
                <a:cs typeface="B Yagut" panose="00000400000000000000" pitchFamily="2" charset="-78"/>
              </a:rPr>
              <a:t> </a:t>
            </a:r>
            <a:r>
              <a:rPr lang="fa-IR" dirty="0" smtClean="0">
                <a:solidFill>
                  <a:srgbClr val="FF0000"/>
                </a:solidFill>
                <a:cs typeface="B Yagut" panose="00000400000000000000" pitchFamily="2" charset="-78"/>
              </a:rPr>
              <a:t>معاینه گوش ها</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گوش </a:t>
            </a:r>
            <a:r>
              <a:rPr lang="ar-SA" dirty="0">
                <a:solidFill>
                  <a:schemeClr val="tx1"/>
                </a:solidFill>
                <a:cs typeface="B Yagut" panose="00000400000000000000" pitchFamily="2" charset="-78"/>
              </a:rPr>
              <a:t>ازنظرشکل غيرطبيعي، اندازه ، محل قرارگيري غيرطبيعي وفيستول </a:t>
            </a:r>
            <a:r>
              <a:rPr lang="ar-SA" dirty="0" smtClean="0">
                <a:solidFill>
                  <a:schemeClr val="tx1"/>
                </a:solidFill>
                <a:cs typeface="B Yagut" panose="00000400000000000000" pitchFamily="2" charset="-78"/>
              </a:rPr>
              <a:t>بررسي</a:t>
            </a:r>
            <a:r>
              <a:rPr lang="fa-IR" dirty="0" smtClean="0">
                <a:solidFill>
                  <a:schemeClr val="tx1"/>
                </a:solidFill>
                <a:cs typeface="B Yagut" panose="00000400000000000000" pitchFamily="2" charset="-78"/>
              </a:rPr>
              <a:t> می شوند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در صورت وجود </a:t>
            </a:r>
            <a:r>
              <a:rPr lang="fa-IR" dirty="0" smtClean="0">
                <a:solidFill>
                  <a:schemeClr val="tx1"/>
                </a:solidFill>
                <a:cs typeface="B Yagut" panose="00000400000000000000" pitchFamily="2" charset="-78"/>
              </a:rPr>
              <a:t>گوش ها پایین تر از حد طبیعی باشند ، </a:t>
            </a:r>
            <a:r>
              <a:rPr lang="ar-SA" dirty="0" smtClean="0">
                <a:solidFill>
                  <a:schemeClr val="tx1"/>
                </a:solidFill>
                <a:cs typeface="B Yagut" panose="00000400000000000000" pitchFamily="2" charset="-78"/>
              </a:rPr>
              <a:t>يا </a:t>
            </a:r>
            <a:r>
              <a:rPr lang="ar-SA" dirty="0">
                <a:solidFill>
                  <a:schemeClr val="tx1"/>
                </a:solidFill>
                <a:cs typeface="B Yagut" panose="00000400000000000000" pitchFamily="2" charset="-78"/>
              </a:rPr>
              <a:t>ناهنجاري مشخص در گوش، </a:t>
            </a:r>
            <a:r>
              <a:rPr lang="ar-SA" dirty="0" smtClean="0">
                <a:solidFill>
                  <a:schemeClr val="tx1"/>
                </a:solidFill>
                <a:cs typeface="B Yagut" panose="00000400000000000000" pitchFamily="2" charset="-78"/>
              </a:rPr>
              <a:t>مشخصه</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ي </a:t>
            </a:r>
            <a:r>
              <a:rPr lang="ar-SA" dirty="0">
                <a:solidFill>
                  <a:schemeClr val="tx1"/>
                </a:solidFill>
                <a:cs typeface="B Yagut" panose="00000400000000000000" pitchFamily="2" charset="-78"/>
              </a:rPr>
              <a:t>بعضي از سندرمها </a:t>
            </a:r>
            <a:r>
              <a:rPr lang="ar-SA" dirty="0" smtClean="0">
                <a:solidFill>
                  <a:schemeClr val="tx1"/>
                </a:solidFill>
                <a:cs typeface="B Yagut" panose="00000400000000000000" pitchFamily="2" charset="-78"/>
              </a:rPr>
              <a:t>مي</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باشد .</a:t>
            </a:r>
            <a:endParaRPr lang="fa-IR" dirty="0" smtClean="0">
              <a:solidFill>
                <a:schemeClr val="tx1"/>
              </a:solidFill>
              <a:cs typeface="B Yagut" panose="00000400000000000000" pitchFamily="2" charset="-78"/>
            </a:endParaRPr>
          </a:p>
          <a:p>
            <a:pPr marL="342900" lvl="0" indent="-342900" algn="r" rtl="1" fontAlgn="base">
              <a:lnSpc>
                <a:spcPct val="150000"/>
              </a:lnSpc>
              <a:buFont typeface="Wingdings" panose="05000000000000000000" pitchFamily="2" charset="2"/>
              <a:buChar char="ü"/>
            </a:pPr>
            <a:r>
              <a:rPr lang="ar-SA" dirty="0" smtClean="0">
                <a:solidFill>
                  <a:schemeClr val="tx1"/>
                </a:solidFill>
                <a:cs typeface="B Yagut" panose="00000400000000000000" pitchFamily="2" charset="-78"/>
              </a:rPr>
              <a:t>دهان وبيني</a:t>
            </a:r>
            <a:r>
              <a:rPr lang="fa-IR" dirty="0" smtClean="0">
                <a:solidFill>
                  <a:schemeClr val="tx1"/>
                </a:solidFill>
                <a:cs typeface="B Yagut" panose="00000400000000000000" pitchFamily="2" charset="-78"/>
              </a:rPr>
              <a:t> باید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از نظرشکل غيرطبيعي، بسته بودن سوراخ بيني، اندازه غيرطبيعي فک و اندازه غيرطبيعي زبان </a:t>
            </a:r>
            <a:r>
              <a:rPr lang="fa-IR" dirty="0" smtClean="0">
                <a:solidFill>
                  <a:schemeClr val="tx1"/>
                </a:solidFill>
                <a:cs typeface="B Yagut" panose="00000400000000000000" pitchFamily="2" charset="-78"/>
              </a:rPr>
              <a:t>معاینه شوند.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.سوراخهاي بيني بايد متقارن و باز باشند، نامتقارن بودن سوراخ بيني حکايت از در رفتگي عضروف مياني مي كند </a:t>
            </a:r>
            <a:r>
              <a:rPr lang="ar-SA" dirty="0" smtClean="0">
                <a:solidFill>
                  <a:schemeClr val="tx1"/>
                </a:solidFill>
                <a:cs typeface="B Yagut" panose="00000400000000000000" pitchFamily="2" charset="-78"/>
              </a:rPr>
              <a:t>.</a:t>
            </a:r>
            <a:endParaRPr lang="fa-IR" dirty="0" smtClean="0">
              <a:solidFill>
                <a:schemeClr val="tx1"/>
              </a:solidFill>
              <a:cs typeface="B Yagut" panose="00000400000000000000" pitchFamily="2" charset="-78"/>
            </a:endParaRPr>
          </a:p>
          <a:p>
            <a:pPr marL="342900" lvl="0" indent="-342900" algn="r" rtl="1" fontAlgn="base">
              <a:lnSpc>
                <a:spcPct val="150000"/>
              </a:lnSpc>
              <a:buFont typeface="Wingdings" panose="05000000000000000000" pitchFamily="2" charset="2"/>
              <a:buChar char="ü"/>
            </a:pPr>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گاهی اوقات جمع شدن ترشحات در بینی باعث انسداد نسبی بینی می شود . برای برطرف کردن گرفتگی چکاندن 3-2 قطره سرم فیزیولوژی در بینی باعث باز شدن سوراخ های بینی می شود . </a:t>
            </a:r>
          </a:p>
          <a:p>
            <a:pPr marL="342900" lvl="0" indent="-342900" algn="r" rtl="1" fontAlgn="base">
              <a:lnSpc>
                <a:spcPct val="150000"/>
              </a:lnSpc>
              <a:buFont typeface="Wingdings" panose="05000000000000000000" pitchFamily="2" charset="2"/>
              <a:buChar char="ü"/>
            </a:pPr>
            <a:r>
              <a:rPr lang="ar-SA" dirty="0" smtClean="0">
                <a:solidFill>
                  <a:schemeClr val="tx1"/>
                </a:solidFill>
                <a:cs typeface="B Yagut" panose="00000400000000000000" pitchFamily="2" charset="-78"/>
              </a:rPr>
              <a:t>انسداد </a:t>
            </a:r>
            <a:r>
              <a:rPr lang="ar-SA" dirty="0">
                <a:solidFill>
                  <a:schemeClr val="tx1"/>
                </a:solidFill>
                <a:cs typeface="B Yagut" panose="00000400000000000000" pitchFamily="2" charset="-78"/>
              </a:rPr>
              <a:t>آناتوميک سوراخهاي بيني در اثر آترزي كوآن سبب ديسترس تنفسي ميشود .  </a:t>
            </a:r>
            <a:endParaRPr lang="en-US" dirty="0">
              <a:solidFill>
                <a:schemeClr val="tx1"/>
              </a:solidFill>
              <a:cs typeface="B Yagut" panose="00000400000000000000" pitchFamily="2" charset="-78"/>
            </a:endParaRPr>
          </a:p>
        </p:txBody>
      </p:sp>
      <p:pic>
        <p:nvPicPr>
          <p:cNvPr id="4" name="B53FA57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326797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150000"/>
              </a:lnSpc>
              <a:buFont typeface="Wingdings" panose="05000000000000000000" pitchFamily="2" charset="2"/>
              <a:buChar char="ü"/>
            </a:pPr>
            <a:r>
              <a:rPr lang="fa-IR" dirty="0" smtClean="0">
                <a:solidFill>
                  <a:srgbClr val="FF0000"/>
                </a:solidFill>
                <a:cs typeface="B Yagut" panose="00000400000000000000" pitchFamily="2" charset="-78"/>
              </a:rPr>
              <a:t>معاینه دهان : </a:t>
            </a:r>
            <a:r>
              <a:rPr lang="ar-SA" dirty="0" smtClean="0">
                <a:solidFill>
                  <a:schemeClr val="tx1"/>
                </a:solidFill>
                <a:cs typeface="B Yagut" panose="00000400000000000000" pitchFamily="2" charset="-78"/>
              </a:rPr>
              <a:t>فراواني </a:t>
            </a:r>
            <a:r>
              <a:rPr lang="ar-SA" dirty="0">
                <a:solidFill>
                  <a:schemeClr val="tx1"/>
                </a:solidFill>
                <a:cs typeface="B Yagut" panose="00000400000000000000" pitchFamily="2" charset="-78"/>
              </a:rPr>
              <a:t>دندانهاي ناتال </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دندانهايي </a:t>
            </a:r>
            <a:r>
              <a:rPr lang="ar-SA" dirty="0">
                <a:solidFill>
                  <a:schemeClr val="tx1"/>
                </a:solidFill>
                <a:cs typeface="B Yagut" panose="00000400000000000000" pitchFamily="2" charset="-78"/>
              </a:rPr>
              <a:t>كه در هنگام تولد وجود </a:t>
            </a:r>
            <a:r>
              <a:rPr lang="ar-SA" dirty="0" smtClean="0">
                <a:solidFill>
                  <a:schemeClr val="tx1"/>
                </a:solidFill>
                <a:cs typeface="B Yagut" panose="00000400000000000000" pitchFamily="2" charset="-78"/>
              </a:rPr>
              <a:t>دارند</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و دندانهاي نئوناتال </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دندانهايي </a:t>
            </a:r>
            <a:r>
              <a:rPr lang="ar-SA" dirty="0">
                <a:solidFill>
                  <a:schemeClr val="tx1"/>
                </a:solidFill>
                <a:cs typeface="B Yagut" panose="00000400000000000000" pitchFamily="2" charset="-78"/>
              </a:rPr>
              <a:t>كه در </a:t>
            </a:r>
            <a:r>
              <a:rPr lang="en-US" dirty="0">
                <a:solidFill>
                  <a:schemeClr val="tx1"/>
                </a:solidFill>
                <a:cs typeface="B Yagut" panose="00000400000000000000" pitchFamily="2" charset="-78"/>
              </a:rPr>
              <a:t>30</a:t>
            </a:r>
            <a:r>
              <a:rPr lang="ar-SA" dirty="0">
                <a:solidFill>
                  <a:schemeClr val="tx1"/>
                </a:solidFill>
                <a:cs typeface="B Yagut" panose="00000400000000000000" pitchFamily="2" charset="-78"/>
              </a:rPr>
              <a:t> روز اول زندگي رويش </a:t>
            </a:r>
            <a:r>
              <a:rPr lang="ar-SA" dirty="0" smtClean="0">
                <a:solidFill>
                  <a:schemeClr val="tx1"/>
                </a:solidFill>
                <a:cs typeface="B Yagut" panose="00000400000000000000" pitchFamily="2" charset="-78"/>
              </a:rPr>
              <a:t>ميكنند</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كم است. حدود </a:t>
            </a:r>
            <a:r>
              <a:rPr lang="en-US" dirty="0">
                <a:solidFill>
                  <a:schemeClr val="tx1"/>
                </a:solidFill>
                <a:cs typeface="B Yagut" panose="00000400000000000000" pitchFamily="2" charset="-78"/>
              </a:rPr>
              <a:t>85</a:t>
            </a:r>
            <a:r>
              <a:rPr lang="ar-SA" dirty="0">
                <a:solidFill>
                  <a:schemeClr val="tx1"/>
                </a:solidFill>
                <a:cs typeface="B Yagut" panose="00000400000000000000" pitchFamily="2" charset="-78"/>
              </a:rPr>
              <a:t>% دندانهاي ناتال يا نئوناتال، دندانهاي پيشين شيري فک پايين هستند و فقط درصد كمي دندانهاي اضافه ميباشند و معمولا به صورت جفت هستند. فقط در صورتي كشيده ميشوند كه خيلي لق بوده و خطر آسپيره شدن داشته باشند در غير اين صورت حفظ آن بهتر است .وجود دندان در دهان نوزاد برخي از سندرمها را مطرح مي كند، كه شيوع بالاي ندارند . </a:t>
            </a:r>
            <a:endParaRPr lang="en-US"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dirty="0">
                <a:solidFill>
                  <a:schemeClr val="tx1"/>
                </a:solidFill>
                <a:cs typeface="B Yagut" panose="00000400000000000000" pitchFamily="2" charset="-78"/>
              </a:rPr>
              <a:t>بررسي لب و كام نرم و سخت از نظر شکاف لب و كام </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شکاف </a:t>
            </a:r>
            <a:r>
              <a:rPr lang="ar-SA" dirty="0">
                <a:solidFill>
                  <a:schemeClr val="tx1"/>
                </a:solidFill>
                <a:cs typeface="B Yagut" panose="00000400000000000000" pitchFamily="2" charset="-78"/>
              </a:rPr>
              <a:t>كامل يا زير </a:t>
            </a:r>
            <a:r>
              <a:rPr lang="ar-SA" dirty="0" smtClean="0">
                <a:solidFill>
                  <a:schemeClr val="tx1"/>
                </a:solidFill>
                <a:cs typeface="B Yagut" panose="00000400000000000000" pitchFamily="2" charset="-78"/>
              </a:rPr>
              <a:t>مخاطي</a:t>
            </a:r>
            <a:r>
              <a:rPr lang="fa-IR" dirty="0" smtClean="0">
                <a:solidFill>
                  <a:schemeClr val="tx1"/>
                </a:solidFill>
                <a:cs typeface="B Yagut" panose="00000400000000000000" pitchFamily="2" charset="-78"/>
              </a:rPr>
              <a:t>)</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انجام ميشود. كيستهاي احتباسي اپشتين در كام طبيعي است و پس از چند هفته ناپديد ميشود. </a:t>
            </a:r>
            <a:endParaRPr lang="fa-IR"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dirty="0" smtClean="0">
                <a:solidFill>
                  <a:schemeClr val="tx1"/>
                </a:solidFill>
                <a:cs typeface="B Yagut" panose="00000400000000000000" pitchFamily="2" charset="-78"/>
              </a:rPr>
              <a:t>كوتاهي </a:t>
            </a:r>
            <a:r>
              <a:rPr lang="ar-SA" dirty="0">
                <a:solidFill>
                  <a:schemeClr val="tx1"/>
                </a:solidFill>
                <a:cs typeface="B Yagut" panose="00000400000000000000" pitchFamily="2" charset="-78"/>
              </a:rPr>
              <a:t>فرنولوم </a:t>
            </a:r>
            <a:r>
              <a:rPr lang="fa-IR" dirty="0" smtClean="0">
                <a:solidFill>
                  <a:schemeClr val="tx1"/>
                </a:solidFill>
                <a:cs typeface="B Yagut" panose="00000400000000000000" pitchFamily="2" charset="-78"/>
              </a:rPr>
              <a:t>( فاصله لب فوقانی تا بینی ) </a:t>
            </a:r>
            <a:r>
              <a:rPr lang="ar-SA" dirty="0" smtClean="0">
                <a:solidFill>
                  <a:schemeClr val="tx1"/>
                </a:solidFill>
                <a:cs typeface="B Yagut" panose="00000400000000000000" pitchFamily="2" charset="-78"/>
              </a:rPr>
              <a:t>يا </a:t>
            </a:r>
            <a:r>
              <a:rPr lang="ar-SA" dirty="0">
                <a:solidFill>
                  <a:schemeClr val="tx1"/>
                </a:solidFill>
                <a:cs typeface="B Yagut" panose="00000400000000000000" pitchFamily="2" charset="-78"/>
              </a:rPr>
              <a:t>زبان گره خورده به ندرت نياز به جراحي دارد. در صورت وجود مشکلات تغذيه اي ممکن است </a:t>
            </a:r>
            <a:r>
              <a:rPr lang="ar-SA" dirty="0" smtClean="0">
                <a:solidFill>
                  <a:schemeClr val="tx1"/>
                </a:solidFill>
                <a:cs typeface="B Yagut" panose="00000400000000000000" pitchFamily="2" charset="-78"/>
              </a:rPr>
              <a:t>فرنولوتومي</a:t>
            </a:r>
            <a:r>
              <a:rPr lang="fa-IR" dirty="0" smtClean="0">
                <a:solidFill>
                  <a:schemeClr val="tx1"/>
                </a:solidFill>
                <a:cs typeface="B Yagut" panose="00000400000000000000" pitchFamily="2" charset="-78"/>
              </a:rPr>
              <a:t>( اصلاح این فاصله کم )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انديکاسيون داشته باشد. </a:t>
            </a:r>
            <a:endParaRPr lang="en-US" dirty="0">
              <a:solidFill>
                <a:schemeClr val="tx1"/>
              </a:solidFill>
              <a:cs typeface="B Yagut" panose="00000400000000000000" pitchFamily="2" charset="-78"/>
            </a:endParaRPr>
          </a:p>
          <a:p>
            <a:pPr marL="342900" lvl="0" indent="-342900" algn="r" rtl="1">
              <a:lnSpc>
                <a:spcPct val="150000"/>
              </a:lnSpc>
              <a:buFont typeface="Wingdings" panose="05000000000000000000" pitchFamily="2" charset="2"/>
              <a:buChar char="ü"/>
            </a:pPr>
            <a:endParaRPr lang="fa-IR" sz="2000" dirty="0" smtClean="0">
              <a:solidFill>
                <a:schemeClr val="tx1"/>
              </a:solidFill>
              <a:cs typeface="B Yagut" panose="00000400000000000000" pitchFamily="2" charset="-78"/>
            </a:endParaRPr>
          </a:p>
        </p:txBody>
      </p:sp>
      <p:pic>
        <p:nvPicPr>
          <p:cNvPr id="4" name="6616901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189335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269" y="122666"/>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724829"/>
            <a:ext cx="11764537" cy="6055111"/>
          </a:xfrm>
        </p:spPr>
        <p:txBody>
          <a:bodyPr>
            <a:noAutofit/>
          </a:bodyPr>
          <a:lstStyle/>
          <a:p>
            <a:pPr marL="342900" lvl="0" indent="-342900" algn="r" rtl="1" fontAlgn="base">
              <a:lnSpc>
                <a:spcPct val="150000"/>
              </a:lnSpc>
              <a:buFont typeface="Wingdings" panose="05000000000000000000" pitchFamily="2" charset="2"/>
              <a:buChar char="ü"/>
            </a:pPr>
            <a:r>
              <a:rPr lang="fa-IR" sz="2200" dirty="0" smtClean="0">
                <a:solidFill>
                  <a:schemeClr val="tx1"/>
                </a:solidFill>
                <a:cs typeface="B Yagut" panose="00000400000000000000" pitchFamily="2" charset="-78"/>
              </a:rPr>
              <a:t> </a:t>
            </a:r>
            <a:r>
              <a:rPr lang="fa-IR" sz="2200" dirty="0" smtClean="0">
                <a:solidFill>
                  <a:srgbClr val="FF0000"/>
                </a:solidFill>
                <a:cs typeface="B Yagut" panose="00000400000000000000" pitchFamily="2" charset="-78"/>
              </a:rPr>
              <a:t>فقسه سینه: </a:t>
            </a:r>
            <a:r>
              <a:rPr lang="ar-SA" sz="2200" dirty="0">
                <a:solidFill>
                  <a:schemeClr val="tx1"/>
                </a:solidFill>
                <a:cs typeface="B Yagut" panose="00000400000000000000" pitchFamily="2" charset="-78"/>
              </a:rPr>
              <a:t>هيپرتروفي پستان شايع است و ممکن است در پستانها شير وجود داشته باشد اما نبايد دست كاري شوند .</a:t>
            </a:r>
            <a:endParaRPr lang="en-US"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a:solidFill>
                  <a:schemeClr val="tx1"/>
                </a:solidFill>
                <a:cs typeface="B Yagut" panose="00000400000000000000" pitchFamily="2" charset="-78"/>
              </a:rPr>
              <a:t>در صورت وجود عدم تقارن، اريتم، سفتي و حساسيت، احتمال ماستيت يا </a:t>
            </a:r>
            <a:r>
              <a:rPr lang="ar-SA" sz="2200" dirty="0" smtClean="0">
                <a:solidFill>
                  <a:schemeClr val="tx1"/>
                </a:solidFill>
                <a:cs typeface="B Yagut" panose="00000400000000000000" pitchFamily="2" charset="-78"/>
              </a:rPr>
              <a:t>آبسه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پستان مطرح ميشود. اگر نيپل اضافي وجود داشته باشد بررسي كليه ها لازم است. </a:t>
            </a:r>
            <a:r>
              <a:rPr lang="fa-IR" sz="2200" dirty="0" smtClean="0">
                <a:solidFill>
                  <a:schemeClr val="tx1"/>
                </a:solidFill>
                <a:cs typeface="B Yagut" panose="00000400000000000000" pitchFamily="2" charset="-78"/>
              </a:rPr>
              <a:t>چون احتمال ناهنجاری های کلیه با این اختلال وجود دارد .</a:t>
            </a:r>
            <a:endParaRPr lang="en-US"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a:solidFill>
                  <a:schemeClr val="tx1"/>
                </a:solidFill>
                <a:cs typeface="B Yagut" panose="00000400000000000000" pitchFamily="2" charset="-78"/>
              </a:rPr>
              <a:t>تعداد تنفس بايد به مدت يک دقيقه، در هنگام استراحت نوزاد و ترجيحاً در زمان خواب شمرده شود. در اين شرايط، تعداد تنفس در نوزاد ترم </a:t>
            </a:r>
            <a:r>
              <a:rPr lang="en-US" sz="2200" dirty="0">
                <a:solidFill>
                  <a:schemeClr val="tx1"/>
                </a:solidFill>
                <a:cs typeface="B Yagut" panose="00000400000000000000" pitchFamily="2" charset="-78"/>
              </a:rPr>
              <a:t>40</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30</a:t>
            </a:r>
            <a:r>
              <a:rPr lang="ar-SA" sz="2200" dirty="0">
                <a:solidFill>
                  <a:schemeClr val="tx1"/>
                </a:solidFill>
                <a:cs typeface="B Yagut" panose="00000400000000000000" pitchFamily="2" charset="-78"/>
              </a:rPr>
              <a:t> بار در دقيقه و در نوزاد نارس بيشتر است. تعداد تنفس بيشتر از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بار در دقيقه بيماري ريوي ،قلبي يا اسيدوز متابوليک را مطرح ميكند .در مواردي كه تنفسهاي منقطع و نامنظم </a:t>
            </a:r>
            <a:r>
              <a:rPr lang="fa-IR" sz="2200" dirty="0" smtClean="0">
                <a:solidFill>
                  <a:schemeClr val="tx1"/>
                </a:solidFill>
                <a:cs typeface="B Yagut" panose="00000400000000000000" pitchFamily="2" charset="-78"/>
              </a:rPr>
              <a:t>باشد ، </a:t>
            </a:r>
            <a:r>
              <a:rPr lang="ar-SA" sz="2200" dirty="0" smtClean="0">
                <a:solidFill>
                  <a:schemeClr val="tx1"/>
                </a:solidFill>
                <a:cs typeface="B Yagut" panose="00000400000000000000" pitchFamily="2" charset="-78"/>
              </a:rPr>
              <a:t>اختلالات </a:t>
            </a:r>
            <a:r>
              <a:rPr lang="ar-SA" sz="2200" dirty="0">
                <a:solidFill>
                  <a:schemeClr val="tx1"/>
                </a:solidFill>
                <a:cs typeface="B Yagut" panose="00000400000000000000" pitchFamily="2" charset="-78"/>
              </a:rPr>
              <a:t>جدي مركز تنفس را در نظر داشته باشيد</a:t>
            </a:r>
            <a:r>
              <a:rPr lang="ar-SA" sz="2200" dirty="0" smtClean="0">
                <a:solidFill>
                  <a:schemeClr val="tx1"/>
                </a:solidFill>
                <a:cs typeface="B Yagut" panose="00000400000000000000" pitchFamily="2" charset="-78"/>
              </a:rPr>
              <a:t>.</a:t>
            </a:r>
            <a:endParaRPr lang="fa-IR"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smtClean="0">
                <a:solidFill>
                  <a:schemeClr val="tx1"/>
                </a:solidFill>
                <a:cs typeface="B Yagut" panose="00000400000000000000" pitchFamily="2" charset="-78"/>
              </a:rPr>
              <a:t> </a:t>
            </a:r>
            <a:r>
              <a:rPr lang="ar-SA" sz="2200" dirty="0">
                <a:solidFill>
                  <a:schemeClr val="tx1"/>
                </a:solidFill>
                <a:cs typeface="B Yagut" panose="00000400000000000000" pitchFamily="2" charset="-78"/>
              </a:rPr>
              <a:t>تنفس نوزادان تقريباً به طور كامل ديافراگمي </a:t>
            </a:r>
            <a:r>
              <a:rPr lang="ar-SA" sz="2200" dirty="0" smtClean="0">
                <a:solidFill>
                  <a:schemeClr val="tx1"/>
                </a:solidFill>
                <a:cs typeface="B Yagut" panose="00000400000000000000" pitchFamily="2" charset="-78"/>
              </a:rPr>
              <a:t>است </a:t>
            </a:r>
            <a:r>
              <a:rPr lang="ar-SA" sz="2200" dirty="0">
                <a:solidFill>
                  <a:schemeClr val="tx1"/>
                </a:solidFill>
                <a:cs typeface="B Yagut" panose="00000400000000000000" pitchFamily="2" charset="-78"/>
              </a:rPr>
              <a:t>و در هنگام دم، قسمت قدامي </a:t>
            </a:r>
            <a:r>
              <a:rPr lang="ar-SA" sz="2200" dirty="0" smtClean="0">
                <a:solidFill>
                  <a:schemeClr val="tx1"/>
                </a:solidFill>
                <a:cs typeface="B Yagut" panose="00000400000000000000" pitchFamily="2" charset="-78"/>
              </a:rPr>
              <a:t>قفسه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سينه به سمت داخل كشيده شده و شکم بر آمده ميشود. اگر نوزاد آرام و ساكت باشد اين حركات، </a:t>
            </a:r>
            <a:r>
              <a:rPr lang="ar-SA" sz="2200" dirty="0" smtClean="0">
                <a:solidFill>
                  <a:schemeClr val="tx1"/>
                </a:solidFill>
                <a:cs typeface="B Yagut" panose="00000400000000000000" pitchFamily="2" charset="-78"/>
              </a:rPr>
              <a:t>ناكافي </a:t>
            </a:r>
            <a:r>
              <a:rPr lang="ar-SA" sz="2200" dirty="0">
                <a:solidFill>
                  <a:schemeClr val="tx1"/>
                </a:solidFill>
                <a:cs typeface="B Yagut" panose="00000400000000000000" pitchFamily="2" charset="-78"/>
              </a:rPr>
              <a:t>بودن تهويه را نشان نميدهد. </a:t>
            </a:r>
            <a:endParaRPr lang="fa-IR" sz="2200"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smtClean="0">
                <a:solidFill>
                  <a:schemeClr val="tx1"/>
                </a:solidFill>
                <a:cs typeface="B Yagut" panose="00000400000000000000" pitchFamily="2" charset="-78"/>
              </a:rPr>
              <a:t>تنفس </a:t>
            </a:r>
            <a:r>
              <a:rPr lang="ar-SA" sz="2200" dirty="0">
                <a:solidFill>
                  <a:schemeClr val="tx1"/>
                </a:solidFill>
                <a:cs typeface="B Yagut" panose="00000400000000000000" pitchFamily="2" charset="-78"/>
              </a:rPr>
              <a:t>دشوار همراه با تو رفتگي </a:t>
            </a:r>
            <a:r>
              <a:rPr lang="ar-SA" sz="2200" dirty="0" smtClean="0">
                <a:solidFill>
                  <a:schemeClr val="tx1"/>
                </a:solidFill>
                <a:cs typeface="B Yagut" panose="00000400000000000000" pitchFamily="2" charset="-78"/>
              </a:rPr>
              <a:t>قفسه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سينه </a:t>
            </a:r>
            <a:r>
              <a:rPr lang="ar-SA" sz="2200" dirty="0" smtClean="0">
                <a:solidFill>
                  <a:schemeClr val="tx1"/>
                </a:solidFill>
                <a:cs typeface="B Yagut" panose="00000400000000000000" pitchFamily="2" charset="-78"/>
              </a:rPr>
              <a:t>نشانه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مهمي از سندرم ديسترس تنفسي، پنوموني، ناهنجاري يا اختلال مکانيکي </a:t>
            </a:r>
            <a:r>
              <a:rPr lang="ar-SA" sz="2200" dirty="0" smtClean="0">
                <a:solidFill>
                  <a:schemeClr val="tx1"/>
                </a:solidFill>
                <a:cs typeface="B Yagut" panose="00000400000000000000" pitchFamily="2" charset="-78"/>
              </a:rPr>
              <a:t>ريه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ها </a:t>
            </a:r>
            <a:r>
              <a:rPr lang="ar-SA" sz="2200" dirty="0">
                <a:solidFill>
                  <a:schemeClr val="tx1"/>
                </a:solidFill>
                <a:cs typeface="B Yagut" panose="00000400000000000000" pitchFamily="2" charset="-78"/>
              </a:rPr>
              <a:t>است. </a:t>
            </a:r>
            <a:endParaRPr lang="fa-IR" sz="2200" dirty="0" smtClean="0">
              <a:solidFill>
                <a:schemeClr val="tx1"/>
              </a:solidFill>
              <a:cs typeface="B Yagut" panose="00000400000000000000" pitchFamily="2" charset="-78"/>
            </a:endParaRPr>
          </a:p>
        </p:txBody>
      </p:sp>
      <p:pic>
        <p:nvPicPr>
          <p:cNvPr id="4" name="AD281CA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24294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44742565"/>
              </p:ext>
            </p:extLst>
          </p:nvPr>
        </p:nvGraphicFramePr>
        <p:xfrm>
          <a:off x="838200" y="484908"/>
          <a:ext cx="10515600" cy="6447565"/>
        </p:xfrm>
        <a:graphic>
          <a:graphicData uri="http://schemas.openxmlformats.org/drawingml/2006/table">
            <a:tbl>
              <a:tblPr rtl="1" firstRow="1" bandRow="1">
                <a:tableStyleId>{5C22544A-7EE6-4342-B048-85BDC9FD1C3A}</a:tableStyleId>
              </a:tblPr>
              <a:tblGrid>
                <a:gridCol w="5257800">
                  <a:extLst>
                    <a:ext uri="{9D8B030D-6E8A-4147-A177-3AD203B41FA5}">
                      <a16:colId xmlns:a16="http://schemas.microsoft.com/office/drawing/2014/main" xmlns="" val="456419072"/>
                    </a:ext>
                  </a:extLst>
                </a:gridCol>
                <a:gridCol w="5257800">
                  <a:extLst>
                    <a:ext uri="{9D8B030D-6E8A-4147-A177-3AD203B41FA5}">
                      <a16:colId xmlns:a16="http://schemas.microsoft.com/office/drawing/2014/main" xmlns="" val="3661527208"/>
                    </a:ext>
                  </a:extLst>
                </a:gridCol>
              </a:tblGrid>
              <a:tr h="762318">
                <a:tc>
                  <a:txBody>
                    <a:bodyPr/>
                    <a:lstStyle/>
                    <a:p>
                      <a:pPr marL="285750" indent="-285750" algn="r" rtl="1">
                        <a:buFont typeface="Arial" panose="020B0604020202020204" pitchFamily="34" charset="0"/>
                        <a:buChar char="•"/>
                      </a:pPr>
                      <a:r>
                        <a:rPr lang="fa-IR" sz="2400" b="1" dirty="0" smtClean="0">
                          <a:solidFill>
                            <a:schemeClr val="tx1"/>
                          </a:solidFill>
                          <a:cs typeface="B Yagut" panose="00000400000000000000" pitchFamily="2" charset="-78"/>
                        </a:rPr>
                        <a:t>مشخصات بسته آموزشی </a:t>
                      </a:r>
                      <a:endParaRPr lang="fa-IR" sz="2400" b="1" dirty="0">
                        <a:solidFill>
                          <a:schemeClr val="tx1"/>
                        </a:solidFill>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1" dirty="0" smtClean="0">
                          <a:solidFill>
                            <a:schemeClr val="tx1"/>
                          </a:solidFill>
                          <a:cs typeface="B Yagut" panose="00000400000000000000" pitchFamily="2" charset="-78"/>
                        </a:rPr>
                        <a:t>مشخصات مدرس:</a:t>
                      </a:r>
                    </a:p>
                    <a:p>
                      <a:pPr rtl="1"/>
                      <a:endParaRPr lang="fa-IR" sz="2000" b="0" dirty="0"/>
                    </a:p>
                  </a:txBody>
                  <a:tcPr>
                    <a:noFill/>
                  </a:tcPr>
                </a:tc>
                <a:extLst>
                  <a:ext uri="{0D108BD9-81ED-4DB2-BD59-A6C34878D82A}">
                    <a16:rowId xmlns:a16="http://schemas.microsoft.com/office/drawing/2014/main" xmlns="" val="7974615"/>
                  </a:ext>
                </a:extLst>
              </a:tr>
              <a:tr h="823304">
                <a:tc>
                  <a:txBody>
                    <a:bodyPr/>
                    <a:lstStyle/>
                    <a:p>
                      <a:pPr marL="285750" indent="-285750" algn="r" rtl="1">
                        <a:buFont typeface="Arial" panose="020B0604020202020204" pitchFamily="34" charset="0"/>
                        <a:buChar char="•"/>
                      </a:pPr>
                      <a:r>
                        <a:rPr lang="fa-IR" sz="2400" b="1" dirty="0" smtClean="0">
                          <a:cs typeface="B Yagut" panose="00000400000000000000" pitchFamily="2" charset="-78"/>
                        </a:rPr>
                        <a:t>حیطه درس: مراقبتهای ادغام یافته کودک سالم</a:t>
                      </a:r>
                      <a:endParaRPr lang="fa-IR" sz="2400" b="1" dirty="0">
                        <a:cs typeface="B Yagut" panose="00000400000000000000" pitchFamily="2" charset="-78"/>
                      </a:endParaRPr>
                    </a:p>
                  </a:txBody>
                  <a:tcPr>
                    <a:noFill/>
                  </a:tcPr>
                </a:tc>
                <a:tc>
                  <a:txBody>
                    <a:bodyPr/>
                    <a:lstStyle/>
                    <a:p>
                      <a:pPr rtl="1"/>
                      <a:endParaRPr lang="fa-IR" sz="2400" b="0" dirty="0">
                        <a:cs typeface="B Yagut" panose="00000400000000000000" pitchFamily="2" charset="-78"/>
                      </a:endParaRPr>
                    </a:p>
                  </a:txBody>
                  <a:tcPr>
                    <a:noFill/>
                  </a:tcPr>
                </a:tc>
                <a:extLst>
                  <a:ext uri="{0D108BD9-81ED-4DB2-BD59-A6C34878D82A}">
                    <a16:rowId xmlns:a16="http://schemas.microsoft.com/office/drawing/2014/main" xmlns="" val="1724338729"/>
                  </a:ext>
                </a:extLst>
              </a:tr>
              <a:tr h="457391">
                <a:tc>
                  <a:txBody>
                    <a:bodyPr/>
                    <a:lstStyle/>
                    <a:p>
                      <a:pPr marL="285750" indent="-285750" algn="r" rtl="1">
                        <a:buFont typeface="Arial" panose="020B0604020202020204" pitchFamily="34" charset="0"/>
                        <a:buChar char="•"/>
                      </a:pPr>
                      <a:r>
                        <a:rPr lang="fa-IR" sz="2400" b="1" dirty="0" smtClean="0">
                          <a:cs typeface="B Yagut" panose="00000400000000000000" pitchFamily="2" charset="-78"/>
                        </a:rPr>
                        <a:t>تاریخ آخرین باز نگری:17-تیر-1399 </a:t>
                      </a:r>
                      <a:endParaRPr lang="fa-IR" sz="2400" b="1" dirty="0">
                        <a:cs typeface="B Yagut" panose="00000400000000000000" pitchFamily="2" charset="-78"/>
                      </a:endParaRPr>
                    </a:p>
                  </a:txBody>
                  <a:tcPr>
                    <a:noFill/>
                  </a:tcPr>
                </a:tc>
                <a:tc>
                  <a:txBody>
                    <a:bodyPr/>
                    <a:lstStyle/>
                    <a:p>
                      <a:pPr rtl="1"/>
                      <a:endParaRPr lang="fa-IR" sz="2400" b="0" dirty="0">
                        <a:cs typeface="B Yagut" panose="00000400000000000000" pitchFamily="2" charset="-78"/>
                      </a:endParaRPr>
                    </a:p>
                  </a:txBody>
                  <a:tcPr>
                    <a:noFill/>
                  </a:tcPr>
                </a:tc>
                <a:extLst>
                  <a:ext uri="{0D108BD9-81ED-4DB2-BD59-A6C34878D82A}">
                    <a16:rowId xmlns:a16="http://schemas.microsoft.com/office/drawing/2014/main" xmlns="" val="2143071345"/>
                  </a:ext>
                </a:extLst>
              </a:tr>
              <a:tr h="457391">
                <a:tc>
                  <a:txBody>
                    <a:bodyPr/>
                    <a:lstStyle/>
                    <a:p>
                      <a:pPr marL="285750" indent="-285750" algn="r" rtl="1">
                        <a:buFont typeface="Arial" panose="020B0604020202020204" pitchFamily="34" charset="0"/>
                        <a:buChar char="•"/>
                      </a:pPr>
                      <a:r>
                        <a:rPr lang="fa-IR" sz="2400" b="1" dirty="0" smtClean="0">
                          <a:cs typeface="B Yagut" panose="00000400000000000000" pitchFamily="2" charset="-78"/>
                        </a:rPr>
                        <a:t>نوبت تهیه:دوم </a:t>
                      </a:r>
                      <a:endParaRPr lang="fa-IR" sz="2400" b="1" dirty="0">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1" dirty="0" smtClean="0">
                          <a:cs typeface="B Yagut" panose="00000400000000000000" pitchFamily="2" charset="-78"/>
                        </a:rPr>
                        <a:t>نام و نام خانوادگی:نهیه فتاحی</a:t>
                      </a:r>
                    </a:p>
                  </a:txBody>
                  <a:tcPr>
                    <a:noFill/>
                  </a:tcPr>
                </a:tc>
                <a:extLst>
                  <a:ext uri="{0D108BD9-81ED-4DB2-BD59-A6C34878D82A}">
                    <a16:rowId xmlns:a16="http://schemas.microsoft.com/office/drawing/2014/main" xmlns="" val="3233433408"/>
                  </a:ext>
                </a:extLst>
              </a:tr>
              <a:tr h="823304">
                <a:tc>
                  <a:txBody>
                    <a:bodyPr/>
                    <a:lstStyle/>
                    <a:p>
                      <a:pPr marL="285750" indent="-285750" algn="r" rtl="1">
                        <a:buFont typeface="Arial" panose="020B0604020202020204" pitchFamily="34" charset="0"/>
                        <a:buChar char="•"/>
                      </a:pPr>
                      <a:r>
                        <a:rPr lang="fa-IR" sz="2400" b="1" dirty="0" smtClean="0">
                          <a:cs typeface="B Yagut" panose="00000400000000000000" pitchFamily="2" charset="-78"/>
                        </a:rPr>
                        <a:t>نام فایل:</a:t>
                      </a:r>
                      <a:r>
                        <a:rPr lang="en-US" sz="2400" b="1" dirty="0" smtClean="0">
                          <a:cs typeface="B Yagut" panose="00000400000000000000" pitchFamily="2" charset="-78"/>
                        </a:rPr>
                        <a:t>MK-</a:t>
                      </a:r>
                      <a:r>
                        <a:rPr lang="en-US" sz="2400" b="1" dirty="0" err="1" smtClean="0">
                          <a:cs typeface="B Yagut" panose="00000400000000000000" pitchFamily="2" charset="-78"/>
                        </a:rPr>
                        <a:t>Ashnaei</a:t>
                      </a:r>
                      <a:r>
                        <a:rPr lang="en-US" sz="2400" b="1" baseline="0" dirty="0" smtClean="0">
                          <a:cs typeface="B Yagut" panose="00000400000000000000" pitchFamily="2" charset="-78"/>
                        </a:rPr>
                        <a:t> </a:t>
                      </a:r>
                      <a:r>
                        <a:rPr lang="en-US" sz="2400" b="1" baseline="0" dirty="0" err="1" smtClean="0">
                          <a:cs typeface="B Yagut" panose="00000400000000000000" pitchFamily="2" charset="-78"/>
                        </a:rPr>
                        <a:t>ba</a:t>
                      </a:r>
                      <a:r>
                        <a:rPr lang="en-US" sz="2400" b="1" baseline="0" dirty="0" smtClean="0">
                          <a:cs typeface="B Yagut" panose="00000400000000000000" pitchFamily="2" charset="-78"/>
                        </a:rPr>
                        <a:t> </a:t>
                      </a:r>
                      <a:r>
                        <a:rPr lang="en-US" sz="2400" b="1" baseline="0" dirty="0" err="1" smtClean="0">
                          <a:cs typeface="B Yagut" panose="00000400000000000000" pitchFamily="2" charset="-78"/>
                        </a:rPr>
                        <a:t>raveshe</a:t>
                      </a:r>
                      <a:r>
                        <a:rPr lang="en-US" sz="2400" b="1" baseline="0" dirty="0" smtClean="0">
                          <a:cs typeface="B Yagut" panose="00000400000000000000" pitchFamily="2" charset="-78"/>
                        </a:rPr>
                        <a:t> </a:t>
                      </a:r>
                      <a:r>
                        <a:rPr lang="en-US" sz="2400" b="1" baseline="0" dirty="0" err="1" smtClean="0">
                          <a:cs typeface="B Yagut" panose="00000400000000000000" pitchFamily="2" charset="-78"/>
                        </a:rPr>
                        <a:t>moayeneh</a:t>
                      </a:r>
                      <a:r>
                        <a:rPr lang="en-US" sz="2400" b="1" baseline="0" dirty="0" smtClean="0">
                          <a:cs typeface="B Yagut" panose="00000400000000000000" pitchFamily="2" charset="-78"/>
                        </a:rPr>
                        <a:t> Kodak </a:t>
                      </a:r>
                      <a:r>
                        <a:rPr lang="en-US" sz="2400" b="1" baseline="0" dirty="0" err="1" smtClean="0">
                          <a:cs typeface="B Yagut" panose="00000400000000000000" pitchFamily="2" charset="-78"/>
                        </a:rPr>
                        <a:t>dar</a:t>
                      </a:r>
                      <a:r>
                        <a:rPr lang="en-US" sz="2400" b="1" baseline="0" dirty="0" smtClean="0">
                          <a:cs typeface="B Yagut" panose="00000400000000000000" pitchFamily="2" charset="-78"/>
                        </a:rPr>
                        <a:t> </a:t>
                      </a:r>
                      <a:r>
                        <a:rPr lang="en-US" sz="2400" b="1" baseline="0" dirty="0" err="1" smtClean="0">
                          <a:cs typeface="B Yagut" panose="00000400000000000000" pitchFamily="2" charset="-78"/>
                        </a:rPr>
                        <a:t>Avalin</a:t>
                      </a:r>
                      <a:r>
                        <a:rPr lang="en-US" sz="2400" b="1" baseline="0" dirty="0" smtClean="0">
                          <a:cs typeface="B Yagut" panose="00000400000000000000" pitchFamily="2" charset="-78"/>
                        </a:rPr>
                        <a:t> </a:t>
                      </a:r>
                      <a:r>
                        <a:rPr lang="en-US" sz="2400" b="1" baseline="0" dirty="0" err="1" smtClean="0">
                          <a:cs typeface="B Yagut" panose="00000400000000000000" pitchFamily="2" charset="-78"/>
                        </a:rPr>
                        <a:t>moraje</a:t>
                      </a:r>
                      <a:r>
                        <a:rPr lang="en-US" sz="2400" b="1" baseline="0" dirty="0" smtClean="0">
                          <a:cs typeface="B Yagut" panose="00000400000000000000" pitchFamily="2" charset="-78"/>
                        </a:rPr>
                        <a:t> </a:t>
                      </a:r>
                      <a:r>
                        <a:rPr lang="en-US" sz="2400" b="1" dirty="0" smtClean="0">
                          <a:cs typeface="B Yagut" panose="00000400000000000000" pitchFamily="2" charset="-78"/>
                        </a:rPr>
                        <a:t>–edi4</a:t>
                      </a:r>
                      <a:endParaRPr lang="fa-IR" sz="2400" b="1" dirty="0">
                        <a:cs typeface="B Yagut" panose="00000400000000000000" pitchFamily="2" charset="-78"/>
                      </a:endParaRPr>
                    </a:p>
                  </a:txBody>
                  <a:tcPr>
                    <a:noFill/>
                  </a:tcPr>
                </a:tc>
                <a:tc>
                  <a:txBody>
                    <a:bodyPr/>
                    <a:lstStyle/>
                    <a:p>
                      <a:pPr marL="285750" indent="-285750" algn="r" rtl="1">
                        <a:buFont typeface="Arial" panose="020B0604020202020204" pitchFamily="34" charset="0"/>
                        <a:buChar char="•"/>
                      </a:pPr>
                      <a:r>
                        <a:rPr lang="fa-IR" sz="2400" b="1" dirty="0" smtClean="0">
                          <a:cs typeface="B Yagut" panose="00000400000000000000" pitchFamily="2" charset="-78"/>
                        </a:rPr>
                        <a:t>مدرک تحصیلی:کارشناسی مامایی</a:t>
                      </a:r>
                      <a:endParaRPr lang="fa-IR" sz="2400" b="1" dirty="0">
                        <a:cs typeface="B Yagut" panose="00000400000000000000" pitchFamily="2" charset="-78"/>
                      </a:endParaRPr>
                    </a:p>
                  </a:txBody>
                  <a:tcPr>
                    <a:noFill/>
                  </a:tcPr>
                </a:tc>
                <a:extLst>
                  <a:ext uri="{0D108BD9-81ED-4DB2-BD59-A6C34878D82A}">
                    <a16:rowId xmlns:a16="http://schemas.microsoft.com/office/drawing/2014/main" xmlns="" val="2774678260"/>
                  </a:ext>
                </a:extLst>
              </a:tr>
              <a:tr h="471487">
                <a:tc>
                  <a:txBody>
                    <a:bodyPr/>
                    <a:lstStyle/>
                    <a:p>
                      <a:pPr rtl="1"/>
                      <a:endParaRPr lang="fa-IR" sz="2400" b="0" dirty="0">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1" dirty="0" smtClean="0">
                          <a:cs typeface="B Yagut" panose="00000400000000000000" pitchFamily="2" charset="-78"/>
                        </a:rPr>
                        <a:t>موقعیت اشتغال سازمانی مدرس:مربی</a:t>
                      </a:r>
                    </a:p>
                  </a:txBody>
                  <a:tcPr>
                    <a:noFill/>
                  </a:tcPr>
                </a:tc>
                <a:extLst>
                  <a:ext uri="{0D108BD9-81ED-4DB2-BD59-A6C34878D82A}">
                    <a16:rowId xmlns:a16="http://schemas.microsoft.com/office/drawing/2014/main" xmlns="" val="3677019981"/>
                  </a:ext>
                </a:extLst>
              </a:tr>
              <a:tr h="2286954">
                <a:tc>
                  <a:txBody>
                    <a:bodyPr/>
                    <a:lstStyle/>
                    <a:p>
                      <a:pPr rtl="1"/>
                      <a:endParaRPr lang="fa-IR" sz="2400" b="0" dirty="0">
                        <a:cs typeface="B Yagut" panose="00000400000000000000" pitchFamily="2" charset="-78"/>
                      </a:endParaRPr>
                    </a:p>
                  </a:txBody>
                  <a:tcPr>
                    <a:noFill/>
                  </a:tcPr>
                </a:tc>
                <a:tc>
                  <a:txBody>
                    <a:bodyPr/>
                    <a:lstStyle/>
                    <a:p>
                      <a:pPr marL="0" indent="0" algn="r" rtl="1">
                        <a:buFontTx/>
                        <a:buNone/>
                      </a:pPr>
                      <a:r>
                        <a:rPr lang="fa-IR" sz="2400" b="1" dirty="0" smtClean="0">
                          <a:cs typeface="B Yagut" panose="00000400000000000000" pitchFamily="2" charset="-78"/>
                        </a:rPr>
                        <a:t>مرکز آموزش بهورزی شهرستان جوانرود،</a:t>
                      </a:r>
                    </a:p>
                    <a:p>
                      <a:pPr algn="r"/>
                      <a:r>
                        <a:rPr lang="fa-IR" sz="2400" b="1" dirty="0" smtClean="0">
                          <a:cs typeface="B Yagut" panose="00000400000000000000" pitchFamily="2" charset="-78"/>
                        </a:rPr>
                        <a:t>                                                                               دانشگاه علوم پزشکی و خدمات بهداشتی درمانی کرمانشاه</a:t>
                      </a:r>
                    </a:p>
                    <a:p>
                      <a:pPr algn="r"/>
                      <a:r>
                        <a:rPr lang="fa-IR" sz="2400" b="1" dirty="0" smtClean="0">
                          <a:cs typeface="B Yagut" panose="00000400000000000000" pitchFamily="2" charset="-78"/>
                        </a:rPr>
                        <a:t>                                                                                </a:t>
                      </a:r>
                      <a:endParaRPr lang="fa-IR" sz="2400" b="1" dirty="0">
                        <a:cs typeface="B Yagut" panose="00000400000000000000" pitchFamily="2" charset="-78"/>
                      </a:endParaRPr>
                    </a:p>
                  </a:txBody>
                  <a:tcPr>
                    <a:noFill/>
                  </a:tcPr>
                </a:tc>
                <a:extLst>
                  <a:ext uri="{0D108BD9-81ED-4DB2-BD59-A6C34878D82A}">
                    <a16:rowId xmlns:a16="http://schemas.microsoft.com/office/drawing/2014/main" xmlns="" val="2048620511"/>
                  </a:ext>
                </a:extLst>
              </a:tr>
            </a:tbl>
          </a:graphicData>
        </a:graphic>
      </p:graphicFrame>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60" y="110836"/>
            <a:ext cx="2915949" cy="2396838"/>
          </a:xfrm>
          <a:prstGeom prst="rect">
            <a:avLst/>
          </a:prstGeom>
        </p:spPr>
      </p:pic>
      <p:pic>
        <p:nvPicPr>
          <p:cNvPr id="3" name="870719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1563028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150000"/>
              </a:lnSpc>
              <a:buFont typeface="Wingdings" panose="05000000000000000000" pitchFamily="2" charset="2"/>
              <a:buChar char="ü"/>
            </a:pPr>
            <a:r>
              <a:rPr lang="ar-SA" sz="2200" dirty="0" smtClean="0">
                <a:solidFill>
                  <a:schemeClr val="tx1"/>
                </a:solidFill>
                <a:cs typeface="B Yagut" panose="00000400000000000000" pitchFamily="2" charset="-78"/>
              </a:rPr>
              <a:t>ناله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ضعيف دائمي يا متناوب و </a:t>
            </a:r>
            <a:r>
              <a:rPr lang="ar-SA" sz="2200" dirty="0" smtClean="0">
                <a:solidFill>
                  <a:schemeClr val="tx1"/>
                </a:solidFill>
                <a:cs typeface="B Yagut" panose="00000400000000000000" pitchFamily="2" charset="-78"/>
              </a:rPr>
              <a:t>گريه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ي </a:t>
            </a:r>
            <a:r>
              <a:rPr lang="ar-SA" sz="2200" dirty="0">
                <a:solidFill>
                  <a:schemeClr val="tx1"/>
                </a:solidFill>
                <a:cs typeface="B Yagut" panose="00000400000000000000" pitchFamily="2" charset="-78"/>
              </a:rPr>
              <a:t>همراه با ناله در هنگام بازدم دال بر بيماري قلبي ريوي وخيم يا سپسيس مي باشد</a:t>
            </a:r>
            <a:r>
              <a:rPr lang="ar-SA" sz="2200" dirty="0" smtClean="0">
                <a:solidFill>
                  <a:schemeClr val="tx1"/>
                </a:solidFill>
                <a:cs typeface="B Yagut" panose="00000400000000000000" pitchFamily="2" charset="-78"/>
              </a:rPr>
              <a:t>.</a:t>
            </a:r>
            <a:endParaRPr lang="fa-IR" sz="2200"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smtClean="0">
                <a:solidFill>
                  <a:schemeClr val="tx1"/>
                </a:solidFill>
                <a:cs typeface="B Yagut" panose="00000400000000000000" pitchFamily="2" charset="-78"/>
              </a:rPr>
              <a:t> </a:t>
            </a:r>
            <a:r>
              <a:rPr lang="ar-SA" sz="2200" dirty="0">
                <a:solidFill>
                  <a:schemeClr val="tx1"/>
                </a:solidFill>
                <a:cs typeface="B Yagut" panose="00000400000000000000" pitchFamily="2" charset="-78"/>
              </a:rPr>
              <a:t>لرزش پره هاي بيني و تو</a:t>
            </a:r>
            <a:r>
              <a:rPr lang="ar-SA" sz="2200" baseline="30000" dirty="0">
                <a:solidFill>
                  <a:schemeClr val="tx1"/>
                </a:solidFill>
                <a:cs typeface="B Yagut" panose="00000400000000000000" pitchFamily="2" charset="-78"/>
              </a:rPr>
              <a:t> </a:t>
            </a:r>
            <a:r>
              <a:rPr lang="ar-SA" sz="2200" dirty="0">
                <a:solidFill>
                  <a:schemeClr val="tx1"/>
                </a:solidFill>
                <a:cs typeface="B Yagut" panose="00000400000000000000" pitchFamily="2" charset="-78"/>
              </a:rPr>
              <a:t>رفتگي عضلات بين دنده</a:t>
            </a:r>
            <a:r>
              <a:rPr lang="ar-SA" sz="2200" baseline="30000" dirty="0">
                <a:solidFill>
                  <a:schemeClr val="tx1"/>
                </a:solidFill>
                <a:cs typeface="B Yagut" panose="00000400000000000000" pitchFamily="2" charset="-78"/>
              </a:rPr>
              <a:t> </a:t>
            </a:r>
            <a:r>
              <a:rPr lang="ar-SA" sz="2200" dirty="0">
                <a:solidFill>
                  <a:schemeClr val="tx1"/>
                </a:solidFill>
                <a:cs typeface="B Yagut" panose="00000400000000000000" pitchFamily="2" charset="-78"/>
              </a:rPr>
              <a:t>اي و جناغ از </a:t>
            </a:r>
            <a:r>
              <a:rPr lang="ar-SA" sz="2200" dirty="0" smtClean="0">
                <a:solidFill>
                  <a:schemeClr val="tx1"/>
                </a:solidFill>
                <a:cs typeface="B Yagut" panose="00000400000000000000" pitchFamily="2" charset="-78"/>
              </a:rPr>
              <a:t>نشانه</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اي </a:t>
            </a:r>
            <a:r>
              <a:rPr lang="ar-SA" sz="2200" dirty="0">
                <a:solidFill>
                  <a:schemeClr val="tx1"/>
                </a:solidFill>
                <a:cs typeface="B Yagut" panose="00000400000000000000" pitchFamily="2" charset="-78"/>
              </a:rPr>
              <a:t>شايع اختلالات ريوي هستند. </a:t>
            </a:r>
            <a:r>
              <a:rPr lang="ar-SA" sz="2200" dirty="0" smtClean="0">
                <a:solidFill>
                  <a:schemeClr val="tx1"/>
                </a:solidFill>
                <a:cs typeface="B Yagut" panose="00000400000000000000" pitchFamily="2" charset="-78"/>
              </a:rPr>
              <a:t>حاكي </a:t>
            </a:r>
            <a:r>
              <a:rPr lang="ar-SA" sz="2200" dirty="0">
                <a:solidFill>
                  <a:schemeClr val="tx1"/>
                </a:solidFill>
                <a:cs typeface="B Yagut" panose="00000400000000000000" pitchFamily="2" charset="-78"/>
              </a:rPr>
              <a:t>از مشکل قلبي ريوي يا سپسيس و نيازبه ارجاع فوري است. اگر خوش خيم باشد  در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30</a:t>
            </a:r>
            <a:r>
              <a:rPr lang="ar-SA" sz="2200" dirty="0">
                <a:solidFill>
                  <a:schemeClr val="tx1"/>
                </a:solidFill>
                <a:cs typeface="B Yagut" panose="00000400000000000000" pitchFamily="2" charset="-78"/>
              </a:rPr>
              <a:t> دقيقه بعد از تولد محو مي </a:t>
            </a:r>
            <a:r>
              <a:rPr lang="ar-SA" sz="2200" dirty="0" smtClean="0">
                <a:solidFill>
                  <a:schemeClr val="tx1"/>
                </a:solidFill>
                <a:cs typeface="B Yagut" panose="00000400000000000000" pitchFamily="2" charset="-78"/>
              </a:rPr>
              <a:t>شود</a:t>
            </a:r>
            <a:r>
              <a:rPr lang="fa-IR" sz="2200" dirty="0" smtClean="0">
                <a:solidFill>
                  <a:schemeClr val="tx1"/>
                </a:solidFill>
                <a:cs typeface="B Yagut" panose="00000400000000000000" pitchFamily="2" charset="-78"/>
              </a:rPr>
              <a:t>.</a:t>
            </a:r>
          </a:p>
          <a:p>
            <a:pPr algn="r" rtl="1">
              <a:lnSpc>
                <a:spcPct val="150000"/>
              </a:lnSpc>
            </a:pPr>
            <a:r>
              <a:rPr lang="ar-SA" sz="2200" dirty="0" smtClean="0">
                <a:solidFill>
                  <a:schemeClr val="tx1"/>
                </a:solidFill>
                <a:cs typeface="B Yagut" panose="00000400000000000000" pitchFamily="2" charset="-78"/>
              </a:rPr>
              <a:t> </a:t>
            </a:r>
            <a:r>
              <a:rPr lang="ar-SA" sz="2200" dirty="0">
                <a:solidFill>
                  <a:schemeClr val="tx1"/>
                </a:solidFill>
                <a:cs typeface="B Yagut" panose="00000400000000000000" pitchFamily="2" charset="-78"/>
              </a:rPr>
              <a:t>تعداد تنفس شيرخوار را مشابه شيرخواران وكودكان بزرگتر شمارش كنيد . شيرخواران كمتراز </a:t>
            </a:r>
            <a:r>
              <a:rPr lang="en-US" sz="2200"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ماه معمولاً تندتر از شيرخواران و كودكان بزرگتر تنفس مي كنند . بنابراين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 بارتنفس دردقيقه يا بيشترمعياري براي تشخيص تنفس تند درشيرخواران است. </a:t>
            </a:r>
            <a:endParaRPr lang="en-US" sz="2200" dirty="0">
              <a:solidFill>
                <a:schemeClr val="tx1"/>
              </a:solidFill>
              <a:cs typeface="B Yagut" panose="00000400000000000000" pitchFamily="2" charset="-78"/>
            </a:endParaRPr>
          </a:p>
          <a:p>
            <a:pPr algn="r" rtl="1">
              <a:lnSpc>
                <a:spcPct val="150000"/>
              </a:lnSpc>
            </a:pPr>
            <a:r>
              <a:rPr lang="ar-SA" sz="2200" dirty="0">
                <a:solidFill>
                  <a:schemeClr val="tx1"/>
                </a:solidFill>
                <a:cs typeface="B Yagut" panose="00000400000000000000" pitchFamily="2" charset="-78"/>
              </a:rPr>
              <a:t>اگراولين شمارش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 بارتنفس يا بيشتر بود، شمارش را تکرار كنيد . اين تکرار بسيار مهم است زيرا تعداد تنفس شيرخوار كمتراز  </a:t>
            </a:r>
            <a:r>
              <a:rPr lang="en-US" sz="2200" dirty="0">
                <a:solidFill>
                  <a:schemeClr val="tx1"/>
                </a:solidFill>
                <a:cs typeface="B Yagut" panose="00000400000000000000" pitchFamily="2" charset="-78"/>
              </a:rPr>
              <a:t>20</a:t>
            </a:r>
            <a:r>
              <a:rPr lang="ar-SA" sz="2200" dirty="0">
                <a:solidFill>
                  <a:schemeClr val="tx1"/>
                </a:solidFill>
                <a:cs typeface="B Yagut" panose="00000400000000000000" pitchFamily="2" charset="-78"/>
              </a:rPr>
              <a:t> ماه معمولاً منظم نيست. شيرخوار كمتراز </a:t>
            </a:r>
            <a:r>
              <a:rPr lang="en-US" sz="2200"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ماه گهگاه براي چند ثانيه تنفس خود را قطع مي كند و با يک دوره تنفس تندتر ادامه مي دهد . اگر شمارش دوم نيز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 بار يا بيشتر بود، شيرخوار كمتراز </a:t>
            </a:r>
            <a:r>
              <a:rPr lang="en-US" sz="2200"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ماه تنفس تند دارد. </a:t>
            </a:r>
            <a:endParaRPr lang="en-US" sz="2200" dirty="0">
              <a:solidFill>
                <a:schemeClr val="tx1"/>
              </a:solidFill>
              <a:cs typeface="B Yagut" panose="00000400000000000000" pitchFamily="2" charset="-78"/>
            </a:endParaRPr>
          </a:p>
        </p:txBody>
      </p:sp>
      <p:pic>
        <p:nvPicPr>
          <p:cNvPr id="4" name="507465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328005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200000"/>
              </a:lnSpc>
              <a:buFont typeface="Wingdings" panose="05000000000000000000" pitchFamily="2" charset="2"/>
              <a:buChar char="ü"/>
            </a:pPr>
            <a:r>
              <a:rPr lang="ar-SA" sz="2200" dirty="0" smtClean="0">
                <a:solidFill>
                  <a:schemeClr val="tx1"/>
                </a:solidFill>
                <a:cs typeface="B Yagut" panose="00000400000000000000" pitchFamily="2" charset="-78"/>
              </a:rPr>
              <a:t>مشاهده </a:t>
            </a:r>
            <a:r>
              <a:rPr lang="ar-SA" sz="2200" dirty="0">
                <a:solidFill>
                  <a:schemeClr val="tx1"/>
                </a:solidFill>
                <a:cs typeface="B Yagut" panose="00000400000000000000" pitchFamily="2" charset="-78"/>
              </a:rPr>
              <a:t>كنيد: براي باز و بسته شدن </a:t>
            </a:r>
            <a:r>
              <a:rPr lang="ar-SA" sz="2200" dirty="0" smtClean="0">
                <a:solidFill>
                  <a:schemeClr val="tx1"/>
                </a:solidFill>
                <a:cs typeface="B Yagut" panose="00000400000000000000" pitchFamily="2" charset="-78"/>
              </a:rPr>
              <a:t>پرش </a:t>
            </a:r>
            <a:r>
              <a:rPr lang="ar-SA" sz="2200" dirty="0">
                <a:solidFill>
                  <a:schemeClr val="tx1"/>
                </a:solidFill>
                <a:cs typeface="B Yagut" panose="00000400000000000000" pitchFamily="2" charset="-78"/>
              </a:rPr>
              <a:t>پره هاي </a:t>
            </a:r>
            <a:r>
              <a:rPr lang="ar-SA" sz="2200" dirty="0" smtClean="0">
                <a:solidFill>
                  <a:schemeClr val="tx1"/>
                </a:solidFill>
                <a:cs typeface="B Yagut" panose="00000400000000000000" pitchFamily="2" charset="-78"/>
              </a:rPr>
              <a:t>بيني</a:t>
            </a:r>
            <a:r>
              <a:rPr lang="fa-IR" sz="2200" dirty="0" smtClean="0">
                <a:solidFill>
                  <a:schemeClr val="tx1"/>
                </a:solidFill>
                <a:cs typeface="B Yagut" panose="00000400000000000000" pitchFamily="2" charset="-78"/>
              </a:rPr>
              <a:t> </a:t>
            </a:r>
            <a:r>
              <a:rPr lang="ar-SA" sz="2200" dirty="0" smtClean="0">
                <a:solidFill>
                  <a:schemeClr val="tx1"/>
                </a:solidFill>
                <a:cs typeface="B Yagut" panose="00000400000000000000" pitchFamily="2" charset="-78"/>
              </a:rPr>
              <a:t>نگاه </a:t>
            </a:r>
            <a:r>
              <a:rPr lang="ar-SA" sz="2200" dirty="0">
                <a:solidFill>
                  <a:schemeClr val="tx1"/>
                </a:solidFill>
                <a:cs typeface="B Yagut" panose="00000400000000000000" pitchFamily="2" charset="-78"/>
              </a:rPr>
              <a:t>كنيد . </a:t>
            </a:r>
            <a:r>
              <a:rPr lang="ar-SA" sz="2200" dirty="0" smtClean="0">
                <a:solidFill>
                  <a:schemeClr val="tx1"/>
                </a:solidFill>
                <a:cs typeface="B Yagut" panose="00000400000000000000" pitchFamily="2" charset="-78"/>
              </a:rPr>
              <a:t>پرش </a:t>
            </a:r>
            <a:r>
              <a:rPr lang="ar-SA" sz="2200" dirty="0">
                <a:solidFill>
                  <a:schemeClr val="tx1"/>
                </a:solidFill>
                <a:cs typeface="B Yagut" panose="00000400000000000000" pitchFamily="2" charset="-78"/>
              </a:rPr>
              <a:t>پره هاي بيني عبارتست از گشادشدن سوراخ هاي بيني در هنگام تنفس شيرخوار. </a:t>
            </a:r>
            <a:endParaRPr lang="en-US" sz="2200"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200" dirty="0">
                <a:solidFill>
                  <a:schemeClr val="tx1"/>
                </a:solidFill>
                <a:cs typeface="B Yagut" panose="00000400000000000000" pitchFamily="2" charset="-78"/>
              </a:rPr>
              <a:t>مشاهده كنيد: براي تو كشيده شدن قفسه سينه نگاه كنيد: </a:t>
            </a:r>
            <a:r>
              <a:rPr lang="ar-SA" sz="2200" dirty="0" smtClean="0">
                <a:solidFill>
                  <a:schemeClr val="tx1"/>
                </a:solidFill>
                <a:cs typeface="B Yagut" panose="00000400000000000000" pitchFamily="2" charset="-78"/>
              </a:rPr>
              <a:t>براي </a:t>
            </a:r>
            <a:r>
              <a:rPr lang="ar-SA" sz="2200" dirty="0">
                <a:solidFill>
                  <a:schemeClr val="tx1"/>
                </a:solidFill>
                <a:cs typeface="B Yagut" panose="00000400000000000000" pitchFamily="2" charset="-78"/>
              </a:rPr>
              <a:t>مشاهده تو كشيده شدن قفسه سينه، مشابه شيرخوار ان و كودكان بزرگتر عمل كنيد . بهرحال توكشيده شدن خفيف قفسه سينه دريک شيرخوار كمتراز  </a:t>
            </a:r>
            <a:r>
              <a:rPr lang="en-US" sz="2200"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ماه طبيعي است زيرا قفسه سينه هنوز نرم است. توكشيده شدن شديد قفسه سينه عميق است و به آساني قابل رويت مي باشد . تو كشيده شدن قفسه سينه مي تواند نشانهاي از پنوموني باشد ودر شيرخوار كمتراز </a:t>
            </a:r>
            <a:r>
              <a:rPr lang="en-US" sz="2200"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ماه بسيار جدي و مهم مي باشد. </a:t>
            </a:r>
            <a:endParaRPr lang="en-US" sz="2200"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200" dirty="0">
                <a:solidFill>
                  <a:schemeClr val="tx1"/>
                </a:solidFill>
                <a:cs typeface="B Yagut" panose="00000400000000000000" pitchFamily="2" charset="-78"/>
              </a:rPr>
              <a:t>مشاهده وگوش كنيد: براي ناله كردن شيرخوار مشاهده و گوش كنيد .  </a:t>
            </a:r>
            <a:r>
              <a:rPr lang="ar-SA" sz="2200" dirty="0" smtClean="0">
                <a:solidFill>
                  <a:schemeClr val="tx1"/>
                </a:solidFill>
                <a:cs typeface="B Yagut" panose="00000400000000000000" pitchFamily="2" charset="-78"/>
              </a:rPr>
              <a:t>ناله</a:t>
            </a:r>
            <a:r>
              <a:rPr lang="ar-SA" sz="2200" dirty="0">
                <a:solidFill>
                  <a:schemeClr val="tx1"/>
                </a:solidFill>
                <a:cs typeface="B Yagut" panose="00000400000000000000" pitchFamily="2" charset="-78"/>
              </a:rPr>
              <a:t>، صداي نرم كوتاهي است كه هنگام تنفس بازدمي شيرخوار به گوش مي رسد . ناله هنگامي بوجود مي آيد كه شيرخوار به زحمت تنفس مي كند. </a:t>
            </a:r>
            <a:endParaRPr lang="en-US" sz="2200"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endParaRPr lang="fa-IR" sz="2200" dirty="0" smtClean="0">
              <a:solidFill>
                <a:schemeClr val="tx1"/>
              </a:solidFill>
              <a:cs typeface="B Yagut" panose="00000400000000000000" pitchFamily="2" charset="-78"/>
            </a:endParaRPr>
          </a:p>
        </p:txBody>
      </p:sp>
      <p:pic>
        <p:nvPicPr>
          <p:cNvPr id="4" name="02E8B5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628347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lvl="0" indent="-342900" algn="r" rtl="1">
              <a:lnSpc>
                <a:spcPct val="200000"/>
              </a:lnSpc>
              <a:buFont typeface="Wingdings" panose="05000000000000000000" pitchFamily="2" charset="2"/>
              <a:buChar char="ü"/>
            </a:pPr>
            <a:r>
              <a:rPr lang="fa-IR" dirty="0" smtClean="0">
                <a:solidFill>
                  <a:srgbClr val="FF0000"/>
                </a:solidFill>
                <a:cs typeface="B Yagut" panose="00000400000000000000" pitchFamily="2" charset="-78"/>
              </a:rPr>
              <a:t>معاینه قلب : </a:t>
            </a:r>
            <a:r>
              <a:rPr lang="ar-SA" dirty="0">
                <a:solidFill>
                  <a:schemeClr val="tx1"/>
                </a:solidFill>
                <a:cs typeface="B Yagut" panose="00000400000000000000" pitchFamily="2" charset="-78"/>
              </a:rPr>
              <a:t>ضربان قلب در حالت طبيعي </a:t>
            </a:r>
            <a:r>
              <a:rPr lang="fa-IR" dirty="0" smtClean="0">
                <a:solidFill>
                  <a:schemeClr val="tx1"/>
                </a:solidFill>
                <a:cs typeface="B Yagut" panose="00000400000000000000" pitchFamily="2" charset="-78"/>
              </a:rPr>
              <a:t>در نوزادان </a:t>
            </a:r>
            <a:r>
              <a:rPr lang="en-US" dirty="0" smtClean="0">
                <a:solidFill>
                  <a:schemeClr val="tx1"/>
                </a:solidFill>
                <a:cs typeface="B Yagut" panose="00000400000000000000" pitchFamily="2" charset="-78"/>
              </a:rPr>
              <a:t>150 </a:t>
            </a:r>
            <a:r>
              <a:rPr lang="ar-SA" dirty="0">
                <a:solidFill>
                  <a:schemeClr val="tx1"/>
                </a:solidFill>
                <a:cs typeface="B Yagut" panose="00000400000000000000" pitchFamily="2" charset="-78"/>
              </a:rPr>
              <a:t>– </a:t>
            </a:r>
            <a:r>
              <a:rPr lang="en-US" dirty="0">
                <a:solidFill>
                  <a:schemeClr val="tx1"/>
                </a:solidFill>
                <a:cs typeface="B Yagut" panose="00000400000000000000" pitchFamily="2" charset="-78"/>
              </a:rPr>
              <a:t>110</a:t>
            </a:r>
            <a:r>
              <a:rPr lang="ar-SA" dirty="0">
                <a:solidFill>
                  <a:schemeClr val="tx1"/>
                </a:solidFill>
                <a:cs typeface="B Yagut" panose="00000400000000000000" pitchFamily="2" charset="-78"/>
              </a:rPr>
              <a:t> ضربه در دقيقه و در حالت خواب تا </a:t>
            </a:r>
            <a:r>
              <a:rPr lang="en-US" dirty="0">
                <a:solidFill>
                  <a:schemeClr val="tx1"/>
                </a:solidFill>
                <a:cs typeface="B Yagut" panose="00000400000000000000" pitchFamily="2" charset="-78"/>
              </a:rPr>
              <a:t>85</a:t>
            </a:r>
            <a:r>
              <a:rPr lang="ar-SA" dirty="0">
                <a:solidFill>
                  <a:schemeClr val="tx1"/>
                </a:solidFill>
                <a:cs typeface="B Yagut" panose="00000400000000000000" pitchFamily="2" charset="-78"/>
              </a:rPr>
              <a:t> ضربه در دقيقه ميباشد </a:t>
            </a:r>
            <a:r>
              <a:rPr lang="ar-SA" dirty="0" smtClean="0">
                <a:solidFill>
                  <a:schemeClr val="tx1"/>
                </a:solidFill>
                <a:cs typeface="B Yagut" panose="00000400000000000000" pitchFamily="2" charset="-78"/>
              </a:rPr>
              <a:t>.</a:t>
            </a:r>
            <a:endParaRPr lang="fa-IR" dirty="0" smtClean="0">
              <a:solidFill>
                <a:schemeClr val="tx1"/>
              </a:solidFill>
              <a:cs typeface="B Yagut" panose="00000400000000000000" pitchFamily="2" charset="-78"/>
            </a:endParaRPr>
          </a:p>
          <a:p>
            <a:pPr marL="342900" lvl="0" indent="-342900" algn="r" rtl="1">
              <a:lnSpc>
                <a:spcPct val="200000"/>
              </a:lnSpc>
              <a:buFont typeface="Wingdings" panose="05000000000000000000" pitchFamily="2" charset="2"/>
              <a:buChar char="ü"/>
            </a:pPr>
            <a:r>
              <a:rPr lang="ar-SA" dirty="0" smtClean="0">
                <a:solidFill>
                  <a:schemeClr val="tx1"/>
                </a:solidFill>
                <a:cs typeface="B Yagut" panose="00000400000000000000" pitchFamily="2" charset="-78"/>
              </a:rPr>
              <a:t>صداهاي </a:t>
            </a:r>
            <a:r>
              <a:rPr lang="ar-SA" dirty="0">
                <a:solidFill>
                  <a:schemeClr val="tx1"/>
                </a:solidFill>
                <a:cs typeface="B Yagut" panose="00000400000000000000" pitchFamily="2" charset="-78"/>
              </a:rPr>
              <a:t>قلبي در سمت چپ بلندتر شنيده ميشوند و سوفلي وجود ندارد. سوفلهاي گذرا، معمولاً به علت مجراي شرياني در حال بسته شدن است. هنگامي كه نوزاد آرام است، بايد نبضهاي اندامها لمس شود. </a:t>
            </a:r>
            <a:endParaRPr lang="fa-IR" dirty="0" smtClean="0">
              <a:solidFill>
                <a:schemeClr val="tx1"/>
              </a:solidFill>
              <a:cs typeface="B Yagut" panose="00000400000000000000" pitchFamily="2" charset="-78"/>
            </a:endParaRPr>
          </a:p>
          <a:p>
            <a:pPr marL="342900" lvl="0" indent="-342900" algn="r" rtl="1">
              <a:lnSpc>
                <a:spcPct val="200000"/>
              </a:lnSpc>
              <a:buFont typeface="Wingdings" panose="05000000000000000000" pitchFamily="2" charset="2"/>
              <a:buChar char="ü"/>
            </a:pPr>
            <a:r>
              <a:rPr lang="ar-SA" dirty="0" smtClean="0">
                <a:solidFill>
                  <a:schemeClr val="tx1"/>
                </a:solidFill>
                <a:cs typeface="B Yagut" panose="00000400000000000000" pitchFamily="2" charset="-78"/>
              </a:rPr>
              <a:t>در </a:t>
            </a:r>
            <a:r>
              <a:rPr lang="ar-SA" dirty="0">
                <a:solidFill>
                  <a:schemeClr val="tx1"/>
                </a:solidFill>
                <a:cs typeface="B Yagut" panose="00000400000000000000" pitchFamily="2" charset="-78"/>
              </a:rPr>
              <a:t>كوآركتاسيون </a:t>
            </a:r>
            <a:r>
              <a:rPr lang="ar-SA" dirty="0" smtClean="0">
                <a:solidFill>
                  <a:schemeClr val="tx1"/>
                </a:solidFill>
                <a:cs typeface="B Yagut" panose="00000400000000000000" pitchFamily="2" charset="-78"/>
              </a:rPr>
              <a:t>آئورت</a:t>
            </a:r>
            <a:r>
              <a:rPr lang="fa-IR" dirty="0" smtClean="0">
                <a:solidFill>
                  <a:schemeClr val="tx1"/>
                </a:solidFill>
                <a:cs typeface="B Yagut" panose="00000400000000000000" pitchFamily="2" charset="-78"/>
              </a:rPr>
              <a:t>( تنگی بخشی از شریان آئورت )</a:t>
            </a:r>
            <a:r>
              <a:rPr lang="ar-SA" dirty="0" smtClean="0">
                <a:solidFill>
                  <a:schemeClr val="tx1"/>
                </a:solidFill>
                <a:cs typeface="B Yagut" panose="00000400000000000000" pitchFamily="2" charset="-78"/>
              </a:rPr>
              <a:t>، </a:t>
            </a:r>
            <a:r>
              <a:rPr lang="ar-SA" dirty="0">
                <a:solidFill>
                  <a:schemeClr val="tx1"/>
                </a:solidFill>
                <a:cs typeface="B Yagut" panose="00000400000000000000" pitchFamily="2" charset="-78"/>
              </a:rPr>
              <a:t>فشار نبض كاهش مييابد، در اين صورت بايد فشارخون اندام فوقاني و تحتاني چک شود. </a:t>
            </a:r>
            <a:endParaRPr lang="en-US"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endParaRPr lang="fa-IR" sz="2200" dirty="0" smtClean="0">
              <a:solidFill>
                <a:schemeClr val="tx1"/>
              </a:solidFill>
              <a:cs typeface="B Yagut" panose="00000400000000000000" pitchFamily="2" charset="-78"/>
            </a:endParaRPr>
          </a:p>
        </p:txBody>
      </p:sp>
      <p:pic>
        <p:nvPicPr>
          <p:cNvPr id="4" name="44E43D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130071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200000"/>
              </a:lnSpc>
              <a:buFont typeface="Wingdings" panose="05000000000000000000" pitchFamily="2" charset="2"/>
              <a:buChar char="ü"/>
            </a:pPr>
            <a:r>
              <a:rPr lang="fa-IR" sz="2100" dirty="0">
                <a:solidFill>
                  <a:schemeClr val="tx1"/>
                </a:solidFill>
                <a:cs typeface="B Yagut" panose="00000400000000000000" pitchFamily="2" charset="-78"/>
              </a:rPr>
              <a:t> </a:t>
            </a:r>
            <a:r>
              <a:rPr lang="fa-IR" sz="2100" dirty="0" smtClean="0">
                <a:solidFill>
                  <a:srgbClr val="FF0000"/>
                </a:solidFill>
                <a:cs typeface="B Yagut" panose="00000400000000000000" pitchFamily="2" charset="-78"/>
              </a:rPr>
              <a:t>معاینه شکم : </a:t>
            </a:r>
            <a:r>
              <a:rPr lang="ar-SA" sz="2100" dirty="0">
                <a:solidFill>
                  <a:schemeClr val="tx1"/>
                </a:solidFill>
                <a:cs typeface="B Yagut" panose="00000400000000000000" pitchFamily="2" charset="-78"/>
              </a:rPr>
              <a:t>شکم را از نظرساختمان عضلاني غيرطبيعي، شکل </a:t>
            </a:r>
            <a:r>
              <a:rPr lang="ar-SA" sz="2100" dirty="0" smtClean="0">
                <a:solidFill>
                  <a:schemeClr val="tx1"/>
                </a:solidFill>
                <a:cs typeface="B Yagut" panose="00000400000000000000" pitchFamily="2" charset="-78"/>
              </a:rPr>
              <a:t>اسکافوئيد</a:t>
            </a:r>
            <a:r>
              <a:rPr lang="fa-IR" sz="2100" dirty="0" smtClean="0">
                <a:solidFill>
                  <a:schemeClr val="tx1"/>
                </a:solidFill>
                <a:cs typeface="B Yagut" panose="00000400000000000000" pitchFamily="2" charset="-78"/>
              </a:rPr>
              <a:t>( قایقی )</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وخونريزي ناف بررسي كنيد. </a:t>
            </a:r>
            <a:r>
              <a:rPr lang="ar-SA" sz="2100" b="1" dirty="0">
                <a:solidFill>
                  <a:schemeClr val="tx1"/>
                </a:solidFill>
                <a:cs typeface="B Yagut" panose="00000400000000000000" pitchFamily="2" charset="-78"/>
              </a:rPr>
              <a:t> </a:t>
            </a:r>
            <a:r>
              <a:rPr lang="ar-SA" sz="2100" dirty="0">
                <a:solidFill>
                  <a:schemeClr val="tx1"/>
                </a:solidFill>
                <a:cs typeface="B Yagut" panose="00000400000000000000" pitchFamily="2" charset="-78"/>
              </a:rPr>
              <a:t>اتساع شکم ممکن است به علت انسداد گوارشي يا پارگي آن، سپسيس يا پريتونيت باشد و شکم اسکافوئيد حاكي از هرني </a:t>
            </a:r>
            <a:r>
              <a:rPr lang="ar-SA" sz="2100" dirty="0" smtClean="0">
                <a:solidFill>
                  <a:schemeClr val="tx1"/>
                </a:solidFill>
                <a:cs typeface="B Yagut" panose="00000400000000000000" pitchFamily="2" charset="-78"/>
              </a:rPr>
              <a:t>ديافراگماتيک</a:t>
            </a:r>
            <a:r>
              <a:rPr lang="fa-IR" sz="2100" dirty="0" smtClean="0">
                <a:solidFill>
                  <a:schemeClr val="tx1"/>
                </a:solidFill>
                <a:cs typeface="B Yagut" panose="00000400000000000000" pitchFamily="2" charset="-78"/>
              </a:rPr>
              <a:t>( فتق دیافراگم )</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است .</a:t>
            </a:r>
            <a:r>
              <a:rPr lang="ar-SA" sz="2100" b="1" dirty="0">
                <a:solidFill>
                  <a:schemeClr val="tx1"/>
                </a:solidFill>
                <a:cs typeface="B Yagut" panose="00000400000000000000" pitchFamily="2" charset="-78"/>
              </a:rPr>
              <a:t> </a:t>
            </a:r>
            <a:r>
              <a:rPr lang="ar-SA" sz="2100" dirty="0">
                <a:solidFill>
                  <a:schemeClr val="tx1"/>
                </a:solidFill>
                <a:cs typeface="B Yagut" panose="00000400000000000000" pitchFamily="2" charset="-78"/>
              </a:rPr>
              <a:t>كبد به طور طبيعي </a:t>
            </a:r>
            <a:r>
              <a:rPr lang="en-US" sz="2100" dirty="0">
                <a:solidFill>
                  <a:schemeClr val="tx1"/>
                </a:solidFill>
                <a:cs typeface="B Yagut" panose="00000400000000000000" pitchFamily="2" charset="-78"/>
              </a:rPr>
              <a:t>2</a:t>
            </a:r>
            <a:r>
              <a:rPr lang="ar-SA" sz="2100" dirty="0">
                <a:solidFill>
                  <a:schemeClr val="tx1"/>
                </a:solidFill>
                <a:cs typeface="B Yagut" panose="00000400000000000000" pitchFamily="2" charset="-78"/>
              </a:rPr>
              <a:t>-</a:t>
            </a:r>
            <a:r>
              <a:rPr lang="en-US" sz="2100" dirty="0">
                <a:solidFill>
                  <a:schemeClr val="tx1"/>
                </a:solidFill>
                <a:cs typeface="B Yagut" panose="00000400000000000000" pitchFamily="2" charset="-78"/>
              </a:rPr>
              <a:t>1</a:t>
            </a:r>
            <a:r>
              <a:rPr lang="ar-SA" sz="2100" dirty="0">
                <a:solidFill>
                  <a:schemeClr val="tx1"/>
                </a:solidFill>
                <a:cs typeface="B Yagut" panose="00000400000000000000" pitchFamily="2" charset="-78"/>
              </a:rPr>
              <a:t> سانتيمتر زير </a:t>
            </a:r>
            <a:r>
              <a:rPr lang="ar-SA" sz="2100" dirty="0" smtClean="0">
                <a:solidFill>
                  <a:schemeClr val="tx1"/>
                </a:solidFill>
                <a:cs typeface="B Yagut" panose="00000400000000000000" pitchFamily="2" charset="-78"/>
              </a:rPr>
              <a:t>لبه</a:t>
            </a:r>
            <a:r>
              <a:rPr lang="fa-IR" sz="2100" dirty="0" smtClean="0">
                <a:solidFill>
                  <a:schemeClr val="tx1"/>
                </a:solidFill>
                <a:cs typeface="B Yagut" panose="00000400000000000000" pitchFamily="2" charset="-78"/>
              </a:rPr>
              <a:t> </a:t>
            </a:r>
            <a:r>
              <a:rPr lang="ar-SA" sz="2100" dirty="0" smtClean="0">
                <a:solidFill>
                  <a:schemeClr val="tx1"/>
                </a:solidFill>
                <a:cs typeface="B Yagut" panose="00000400000000000000" pitchFamily="2" charset="-78"/>
              </a:rPr>
              <a:t>ي </a:t>
            </a:r>
            <a:r>
              <a:rPr lang="ar-SA" sz="2100" dirty="0">
                <a:solidFill>
                  <a:schemeClr val="tx1"/>
                </a:solidFill>
                <a:cs typeface="B Yagut" panose="00000400000000000000" pitchFamily="2" charset="-78"/>
              </a:rPr>
              <a:t>دنده لمس ميشود. ممکن است نوك طحال و </a:t>
            </a:r>
            <a:r>
              <a:rPr lang="ar-SA" sz="2100" dirty="0" smtClean="0">
                <a:solidFill>
                  <a:schemeClr val="tx1"/>
                </a:solidFill>
                <a:cs typeface="B Yagut" panose="00000400000000000000" pitchFamily="2" charset="-78"/>
              </a:rPr>
              <a:t>كليه</a:t>
            </a:r>
            <a:r>
              <a:rPr lang="fa-IR" sz="2100" dirty="0" smtClean="0">
                <a:solidFill>
                  <a:schemeClr val="tx1"/>
                </a:solidFill>
                <a:cs typeface="B Yagut" panose="00000400000000000000" pitchFamily="2" charset="-78"/>
              </a:rPr>
              <a:t> </a:t>
            </a:r>
            <a:r>
              <a:rPr lang="ar-SA" sz="2100" dirty="0" smtClean="0">
                <a:solidFill>
                  <a:schemeClr val="tx1"/>
                </a:solidFill>
                <a:cs typeface="B Yagut" panose="00000400000000000000" pitchFamily="2" charset="-78"/>
              </a:rPr>
              <a:t>ي </a:t>
            </a:r>
            <a:r>
              <a:rPr lang="ar-SA" sz="2100" dirty="0">
                <a:solidFill>
                  <a:schemeClr val="tx1"/>
                </a:solidFill>
                <a:cs typeface="B Yagut" panose="00000400000000000000" pitchFamily="2" charset="-78"/>
              </a:rPr>
              <a:t>چپ لمس گردد </a:t>
            </a:r>
            <a:r>
              <a:rPr lang="ar-SA" sz="2100" dirty="0" smtClean="0">
                <a:solidFill>
                  <a:schemeClr val="tx1"/>
                </a:solidFill>
                <a:cs typeface="B Yagut" panose="00000400000000000000" pitchFamily="2" charset="-78"/>
              </a:rPr>
              <a:t>.</a:t>
            </a:r>
            <a:endParaRPr lang="fa-IR" sz="2100" dirty="0" smtClean="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100" dirty="0" smtClean="0">
                <a:solidFill>
                  <a:schemeClr val="tx1"/>
                </a:solidFill>
                <a:cs typeface="B Yagut" panose="00000400000000000000" pitchFamily="2" charset="-78"/>
              </a:rPr>
              <a:t>توده</a:t>
            </a:r>
            <a:r>
              <a:rPr lang="fa-IR" sz="2100" dirty="0" smtClean="0">
                <a:solidFill>
                  <a:schemeClr val="tx1"/>
                </a:solidFill>
                <a:cs typeface="B Yagut" panose="00000400000000000000" pitchFamily="2" charset="-78"/>
              </a:rPr>
              <a:t> </a:t>
            </a:r>
            <a:r>
              <a:rPr lang="ar-SA" sz="2100" dirty="0" smtClean="0">
                <a:solidFill>
                  <a:schemeClr val="tx1"/>
                </a:solidFill>
                <a:cs typeface="B Yagut" panose="00000400000000000000" pitchFamily="2" charset="-78"/>
              </a:rPr>
              <a:t>هاي </a:t>
            </a:r>
            <a:r>
              <a:rPr lang="ar-SA" sz="2100" dirty="0">
                <a:solidFill>
                  <a:schemeClr val="tx1"/>
                </a:solidFill>
                <a:cs typeface="B Yagut" panose="00000400000000000000" pitchFamily="2" charset="-78"/>
              </a:rPr>
              <a:t>شکمي بايد به سرعت بررسي شوند. بيشتر تودههاي شکمي در نوزادان، كليوي </a:t>
            </a:r>
            <a:r>
              <a:rPr lang="ar-SA" sz="2100" dirty="0" smtClean="0">
                <a:solidFill>
                  <a:schemeClr val="tx1"/>
                </a:solidFill>
                <a:cs typeface="B Yagut" panose="00000400000000000000" pitchFamily="2" charset="-78"/>
              </a:rPr>
              <a:t>هستند</a:t>
            </a:r>
            <a:r>
              <a:rPr lang="fa-IR" sz="2100" dirty="0" smtClean="0">
                <a:solidFill>
                  <a:schemeClr val="tx1"/>
                </a:solidFill>
                <a:cs typeface="B Yagut" panose="00000400000000000000" pitchFamily="2" charset="-78"/>
              </a:rPr>
              <a:t>.</a:t>
            </a:r>
          </a:p>
          <a:p>
            <a:pPr marL="342900" indent="-342900" algn="r" rtl="1">
              <a:lnSpc>
                <a:spcPct val="200000"/>
              </a:lnSpc>
              <a:buFont typeface="Wingdings" panose="05000000000000000000" pitchFamily="2" charset="2"/>
              <a:buChar char="ü"/>
            </a:pP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نقص ديوارهي شکم در </a:t>
            </a:r>
            <a:r>
              <a:rPr lang="ar-SA" sz="2100" dirty="0" smtClean="0">
                <a:solidFill>
                  <a:schemeClr val="tx1"/>
                </a:solidFill>
                <a:cs typeface="B Yagut" panose="00000400000000000000" pitchFamily="2" charset="-78"/>
              </a:rPr>
              <a:t>ناحيه</a:t>
            </a:r>
            <a:r>
              <a:rPr lang="fa-IR" sz="2100" dirty="0" smtClean="0">
                <a:solidFill>
                  <a:schemeClr val="tx1"/>
                </a:solidFill>
                <a:cs typeface="B Yagut" panose="00000400000000000000" pitchFamily="2" charset="-78"/>
              </a:rPr>
              <a:t> </a:t>
            </a:r>
            <a:r>
              <a:rPr lang="ar-SA" sz="2100" dirty="0" smtClean="0">
                <a:solidFill>
                  <a:schemeClr val="tx1"/>
                </a:solidFill>
                <a:cs typeface="B Yagut" panose="00000400000000000000" pitchFamily="2" charset="-78"/>
              </a:rPr>
              <a:t>ي </a:t>
            </a:r>
            <a:r>
              <a:rPr lang="ar-SA" sz="2100" dirty="0">
                <a:solidFill>
                  <a:schemeClr val="tx1"/>
                </a:solidFill>
                <a:cs typeface="B Yagut" panose="00000400000000000000" pitchFamily="2" charset="-78"/>
              </a:rPr>
              <a:t>ناف، سبب امفالوسل و نقص در يک طرف خط وسط موجب </a:t>
            </a:r>
            <a:r>
              <a:rPr lang="ar-SA" sz="2100" dirty="0" smtClean="0">
                <a:solidFill>
                  <a:schemeClr val="tx1"/>
                </a:solidFill>
                <a:cs typeface="B Yagut" panose="00000400000000000000" pitchFamily="2" charset="-78"/>
              </a:rPr>
              <a:t>گاستروشيزي</a:t>
            </a:r>
            <a:r>
              <a:rPr lang="fa-IR" sz="2100" dirty="0" smtClean="0">
                <a:solidFill>
                  <a:schemeClr val="tx1"/>
                </a:solidFill>
                <a:cs typeface="B Yagut" panose="00000400000000000000" pitchFamily="2" charset="-78"/>
              </a:rPr>
              <a:t>( بیرون زدگی روده کوچک از شکم ) </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ميشود. امفالوسل با ناهنجاريهاي كروموزمي همراه است. فتق نافي نياز به درمان ندارد. </a:t>
            </a:r>
            <a:endParaRPr lang="fa-IR" sz="2100" dirty="0" smtClean="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100" dirty="0" smtClean="0">
                <a:solidFill>
                  <a:schemeClr val="tx1"/>
                </a:solidFill>
                <a:cs typeface="B Yagut" panose="00000400000000000000" pitchFamily="2" charset="-78"/>
              </a:rPr>
              <a:t>بند </a:t>
            </a:r>
            <a:r>
              <a:rPr lang="ar-SA" sz="2100" dirty="0">
                <a:solidFill>
                  <a:schemeClr val="tx1"/>
                </a:solidFill>
                <a:cs typeface="B Yagut" panose="00000400000000000000" pitchFamily="2" charset="-78"/>
              </a:rPr>
              <a:t>ناف حاوي دو شريان و يک وريد ميباشد. شريان نافي منفرد ناهنجاريهاي پنهان كليوي را مطرح مي </a:t>
            </a:r>
            <a:r>
              <a:rPr lang="ar-SA" sz="2100" dirty="0" smtClean="0">
                <a:solidFill>
                  <a:schemeClr val="tx1"/>
                </a:solidFill>
                <a:cs typeface="B Yagut" panose="00000400000000000000" pitchFamily="2" charset="-78"/>
              </a:rPr>
              <a:t>كند</a:t>
            </a:r>
            <a:r>
              <a:rPr lang="fa-IR" sz="2100" dirty="0" smtClean="0">
                <a:solidFill>
                  <a:schemeClr val="tx1"/>
                </a:solidFill>
                <a:cs typeface="B Yagut" panose="00000400000000000000" pitchFamily="2" charset="-78"/>
              </a:rPr>
              <a:t>.</a:t>
            </a:r>
          </a:p>
        </p:txBody>
      </p:sp>
      <p:pic>
        <p:nvPicPr>
          <p:cNvPr id="4" name="5FA1813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909933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141" y="1940312"/>
            <a:ext cx="5481202" cy="3568392"/>
          </a:xfrm>
          <a:prstGeom prst="rect">
            <a:avLst/>
          </a:prstGeom>
        </p:spPr>
      </p:pic>
      <p:pic>
        <p:nvPicPr>
          <p:cNvPr id="5" name="Picture 4"/>
          <p:cNvPicPr>
            <a:picLocks noChangeAspect="1"/>
          </p:cNvPicPr>
          <p:nvPr/>
        </p:nvPicPr>
        <p:blipFill>
          <a:blip r:embed="rId3"/>
          <a:stretch>
            <a:fillRect/>
          </a:stretch>
        </p:blipFill>
        <p:spPr>
          <a:xfrm>
            <a:off x="6645507" y="1940312"/>
            <a:ext cx="4615359" cy="3668752"/>
          </a:xfrm>
          <a:prstGeom prst="rect">
            <a:avLst/>
          </a:prstGeom>
        </p:spPr>
      </p:pic>
      <p:sp>
        <p:nvSpPr>
          <p:cNvPr id="6" name="Title 1"/>
          <p:cNvSpPr txBox="1">
            <a:spLocks/>
          </p:cNvSpPr>
          <p:nvPr/>
        </p:nvSpPr>
        <p:spPr>
          <a:xfrm>
            <a:off x="976815" y="1059367"/>
            <a:ext cx="10284051" cy="6913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sz="3600" dirty="0" smtClean="0">
                <a:cs typeface="B Yagut" panose="00000400000000000000" pitchFamily="2" charset="-78"/>
              </a:rPr>
              <a:t>امفالوسل                                  گاستروشیزی </a:t>
            </a:r>
            <a:endParaRPr lang="en-US" sz="3600" dirty="0">
              <a:cs typeface="B Yagut" panose="00000400000000000000" pitchFamily="2" charset="-78"/>
            </a:endParaRPr>
          </a:p>
        </p:txBody>
      </p:sp>
    </p:spTree>
    <p:extLst>
      <p:ext uri="{BB962C8B-B14F-4D97-AF65-F5344CB8AC3E}">
        <p14:creationId xmlns:p14="http://schemas.microsoft.com/office/powerpoint/2010/main" val="390195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b="1" dirty="0" smtClean="0">
                <a:cs typeface="B Yagut" panose="00000400000000000000" pitchFamily="2" charset="-78"/>
              </a:rPr>
              <a:t>اولین معاینه کودک:</a:t>
            </a:r>
            <a:endParaRPr lang="en-US" sz="4400" b="1" dirty="0">
              <a:cs typeface="B Yagut" panose="00000400000000000000" pitchFamily="2" charset="-78"/>
            </a:endParaRPr>
          </a:p>
        </p:txBody>
      </p:sp>
      <p:sp>
        <p:nvSpPr>
          <p:cNvPr id="3" name="Text Placeholder 2"/>
          <p:cNvSpPr>
            <a:spLocks noGrp="1"/>
          </p:cNvSpPr>
          <p:nvPr>
            <p:ph type="body" idx="1"/>
          </p:nvPr>
        </p:nvSpPr>
        <p:spPr>
          <a:xfrm>
            <a:off x="278781" y="758284"/>
            <a:ext cx="11764537" cy="5832087"/>
          </a:xfrm>
        </p:spPr>
        <p:txBody>
          <a:bodyPr>
            <a:noAutofit/>
          </a:bodyPr>
          <a:lstStyle/>
          <a:p>
            <a:pPr marL="342900" lvl="0" indent="-342900" algn="r" rtl="1" fontAlgn="base">
              <a:lnSpc>
                <a:spcPct val="150000"/>
              </a:lnSpc>
              <a:buFont typeface="Wingdings" panose="05000000000000000000" pitchFamily="2" charset="2"/>
              <a:buChar char="ü"/>
            </a:pPr>
            <a:r>
              <a:rPr lang="fa-IR" sz="2000" b="1" dirty="0" smtClean="0">
                <a:solidFill>
                  <a:schemeClr val="tx1"/>
                </a:solidFill>
                <a:cs typeface="B Yagut" panose="00000400000000000000" pitchFamily="2" charset="-78"/>
              </a:rPr>
              <a:t> </a:t>
            </a:r>
            <a:r>
              <a:rPr lang="fa-IR" sz="2000" b="1" dirty="0" smtClean="0">
                <a:solidFill>
                  <a:srgbClr val="FF0000"/>
                </a:solidFill>
                <a:cs typeface="B Yagut" panose="00000400000000000000" pitchFamily="2" charset="-78"/>
              </a:rPr>
              <a:t>دستگاه تناسلی : </a:t>
            </a:r>
            <a:r>
              <a:rPr lang="ar-SA" sz="2000" b="1" dirty="0">
                <a:solidFill>
                  <a:schemeClr val="tx1"/>
                </a:solidFill>
                <a:cs typeface="B Yagut" panose="00000400000000000000" pitchFamily="2" charset="-78"/>
              </a:rPr>
              <a:t>دستگاه تناسلي را از نظرابهام تناسلي، عدم نزول بيضه ها و اندازه غيرطبيعي آلت بررسي </a:t>
            </a:r>
            <a:r>
              <a:rPr lang="ar-SA" sz="2000" b="1" dirty="0" smtClean="0">
                <a:solidFill>
                  <a:schemeClr val="tx1"/>
                </a:solidFill>
                <a:cs typeface="B Yagut" panose="00000400000000000000" pitchFamily="2" charset="-78"/>
              </a:rPr>
              <a:t>كنيد.</a:t>
            </a:r>
            <a:endParaRPr lang="fa-IR" sz="2000" b="1" dirty="0" smtClean="0">
              <a:solidFill>
                <a:schemeClr val="tx1"/>
              </a:solidFill>
              <a:cs typeface="B Yagut" panose="00000400000000000000" pitchFamily="2" charset="-78"/>
            </a:endParaRPr>
          </a:p>
          <a:p>
            <a:pPr marL="342900" indent="-342900" algn="r" rtl="1" fontAlgn="base">
              <a:lnSpc>
                <a:spcPct val="150000"/>
              </a:lnSpc>
              <a:buFont typeface="Wingdings" panose="05000000000000000000" pitchFamily="2" charset="2"/>
              <a:buChar char="ü"/>
            </a:pPr>
            <a:r>
              <a:rPr lang="ar-SA" sz="2000" b="1" dirty="0" smtClean="0">
                <a:solidFill>
                  <a:schemeClr val="tx1"/>
                </a:solidFill>
                <a:cs typeface="B Yagut" panose="00000400000000000000" pitchFamily="2" charset="-78"/>
              </a:rPr>
              <a:t>در </a:t>
            </a:r>
            <a:r>
              <a:rPr lang="ar-SA" sz="2000" b="1" dirty="0">
                <a:solidFill>
                  <a:schemeClr val="tx1"/>
                </a:solidFill>
                <a:cs typeface="B Yagut" panose="00000400000000000000" pitchFamily="2" charset="-78"/>
              </a:rPr>
              <a:t>پسرها، </a:t>
            </a:r>
            <a:r>
              <a:rPr lang="ar-SA" sz="2000" b="1" dirty="0" smtClean="0">
                <a:solidFill>
                  <a:schemeClr val="tx1"/>
                </a:solidFill>
                <a:cs typeface="B Yagut" panose="00000400000000000000" pitchFamily="2" charset="-78"/>
              </a:rPr>
              <a:t>بيضه</a:t>
            </a:r>
            <a:r>
              <a:rPr lang="fa-IR" sz="2000" b="1" dirty="0" smtClean="0">
                <a:solidFill>
                  <a:schemeClr val="tx1"/>
                </a:solidFill>
                <a:cs typeface="B Yagut" panose="00000400000000000000" pitchFamily="2" charset="-78"/>
              </a:rPr>
              <a:t> </a:t>
            </a:r>
            <a:r>
              <a:rPr lang="ar-SA" sz="2000" b="1" dirty="0" smtClean="0">
                <a:solidFill>
                  <a:schemeClr val="tx1"/>
                </a:solidFill>
                <a:cs typeface="B Yagut" panose="00000400000000000000" pitchFamily="2" charset="-78"/>
              </a:rPr>
              <a:t>ها </a:t>
            </a:r>
            <a:r>
              <a:rPr lang="ar-SA" sz="2000" b="1" dirty="0">
                <a:solidFill>
                  <a:schemeClr val="tx1"/>
                </a:solidFill>
                <a:cs typeface="B Yagut" panose="00000400000000000000" pitchFamily="2" charset="-78"/>
              </a:rPr>
              <a:t>بايد در اسکروتوم قرار داشته و يا در كانال قابل لمس باشند. در موارد هيپوسپادياس </a:t>
            </a:r>
            <a:r>
              <a:rPr lang="fa-IR" sz="2000" b="1" dirty="0" smtClean="0">
                <a:solidFill>
                  <a:schemeClr val="tx1"/>
                </a:solidFill>
                <a:cs typeface="B Yagut" panose="00000400000000000000" pitchFamily="2" charset="-78"/>
              </a:rPr>
              <a:t>( سوراخ خروجی مجرای ادرار در زیر پنیس ) </a:t>
            </a:r>
            <a:r>
              <a:rPr lang="ar-SA" sz="2000" b="1" dirty="0" smtClean="0">
                <a:solidFill>
                  <a:schemeClr val="tx1"/>
                </a:solidFill>
                <a:cs typeface="B Yagut" panose="00000400000000000000" pitchFamily="2" charset="-78"/>
              </a:rPr>
              <a:t>يا اپيسپادياس</a:t>
            </a:r>
            <a:r>
              <a:rPr lang="fa-IR" sz="2000" b="1" dirty="0" smtClean="0">
                <a:solidFill>
                  <a:schemeClr val="tx1"/>
                </a:solidFill>
                <a:cs typeface="B Yagut" panose="00000400000000000000" pitchFamily="2" charset="-78"/>
              </a:rPr>
              <a:t>( سوراخ مجرای ادرار انحراف دارد به چپ یا راست ) </a:t>
            </a:r>
            <a:r>
              <a:rPr lang="ar-SA" sz="2000" b="1" dirty="0" smtClean="0">
                <a:solidFill>
                  <a:schemeClr val="tx1"/>
                </a:solidFill>
                <a:cs typeface="B Yagut" panose="00000400000000000000" pitchFamily="2" charset="-78"/>
              </a:rPr>
              <a:t> </a:t>
            </a:r>
            <a:r>
              <a:rPr lang="ar-SA" sz="2000" b="1" dirty="0">
                <a:solidFill>
                  <a:schemeClr val="tx1"/>
                </a:solidFill>
                <a:cs typeface="B Yagut" panose="00000400000000000000" pitchFamily="2" charset="-78"/>
              </a:rPr>
              <a:t>شديد بررسي اختلالات كروموزمهاي جنسي ضرورت دارد . ختنه در هيپوسپاديازيس ممنوع است ترميم در  </a:t>
            </a:r>
            <a:r>
              <a:rPr lang="en-US" sz="2000" b="1" dirty="0">
                <a:solidFill>
                  <a:schemeClr val="tx1"/>
                </a:solidFill>
                <a:cs typeface="B Yagut" panose="00000400000000000000" pitchFamily="2" charset="-78"/>
              </a:rPr>
              <a:t>12</a:t>
            </a:r>
            <a:r>
              <a:rPr lang="ar-SA" sz="2000" b="1" dirty="0">
                <a:solidFill>
                  <a:schemeClr val="tx1"/>
                </a:solidFill>
                <a:cs typeface="B Yagut" panose="00000400000000000000" pitchFamily="2" charset="-78"/>
              </a:rPr>
              <a:t>-</a:t>
            </a:r>
            <a:r>
              <a:rPr lang="en-US" sz="2000" b="1" dirty="0">
                <a:solidFill>
                  <a:schemeClr val="tx1"/>
                </a:solidFill>
                <a:cs typeface="B Yagut" panose="00000400000000000000" pitchFamily="2" charset="-78"/>
              </a:rPr>
              <a:t>6</a:t>
            </a:r>
            <a:r>
              <a:rPr lang="ar-SA" sz="2000" b="1" dirty="0">
                <a:solidFill>
                  <a:schemeClr val="tx1"/>
                </a:solidFill>
                <a:cs typeface="B Yagut" panose="00000400000000000000" pitchFamily="2" charset="-78"/>
              </a:rPr>
              <a:t> ماهگي انجام مي شود . </a:t>
            </a:r>
            <a:endParaRPr lang="en-US" sz="2000" b="1" dirty="0">
              <a:solidFill>
                <a:schemeClr val="tx1"/>
              </a:solidFill>
              <a:cs typeface="B Yagut" panose="00000400000000000000" pitchFamily="2" charset="-78"/>
            </a:endParaRPr>
          </a:p>
          <a:p>
            <a:pPr marL="342900" lvl="0" indent="-342900" algn="r" rtl="1" fontAlgn="base">
              <a:lnSpc>
                <a:spcPct val="150000"/>
              </a:lnSpc>
              <a:buFont typeface="Wingdings" panose="05000000000000000000" pitchFamily="2" charset="2"/>
              <a:buChar char="ü"/>
            </a:pPr>
            <a:r>
              <a:rPr lang="ar-SA" sz="2000" b="1" dirty="0" smtClean="0">
                <a:solidFill>
                  <a:schemeClr val="tx1"/>
                </a:solidFill>
                <a:cs typeface="B Yagut" panose="00000400000000000000" pitchFamily="2" charset="-78"/>
              </a:rPr>
              <a:t>هيدروسل</a:t>
            </a:r>
            <a:r>
              <a:rPr lang="fa-IR" sz="2000" b="1" dirty="0" smtClean="0">
                <a:solidFill>
                  <a:schemeClr val="tx1"/>
                </a:solidFill>
                <a:cs typeface="B Yagut" panose="00000400000000000000" pitchFamily="2" charset="-78"/>
              </a:rPr>
              <a:t>( تجمع مایع در بیضه ها ) </a:t>
            </a:r>
            <a:r>
              <a:rPr lang="ar-SA" sz="2000" b="1" dirty="0" smtClean="0">
                <a:solidFill>
                  <a:schemeClr val="tx1"/>
                </a:solidFill>
                <a:cs typeface="B Yagut" panose="00000400000000000000" pitchFamily="2" charset="-78"/>
              </a:rPr>
              <a:t> </a:t>
            </a:r>
            <a:r>
              <a:rPr lang="ar-SA" sz="2000" b="1" dirty="0">
                <a:solidFill>
                  <a:schemeClr val="tx1"/>
                </a:solidFill>
                <a:cs typeface="B Yagut" panose="00000400000000000000" pitchFamily="2" charset="-78"/>
              </a:rPr>
              <a:t>در نوزادان پسر نسبتاً شايع است و </a:t>
            </a:r>
            <a:r>
              <a:rPr lang="ar-SA" sz="2000" b="1" dirty="0" smtClean="0">
                <a:solidFill>
                  <a:schemeClr val="tx1"/>
                </a:solidFill>
                <a:cs typeface="B Yagut" panose="00000400000000000000" pitchFamily="2" charset="-78"/>
              </a:rPr>
              <a:t>خودبه</a:t>
            </a:r>
            <a:r>
              <a:rPr lang="fa-IR" sz="2000" b="1" dirty="0" smtClean="0">
                <a:solidFill>
                  <a:schemeClr val="tx1"/>
                </a:solidFill>
                <a:cs typeface="B Yagut" panose="00000400000000000000" pitchFamily="2" charset="-78"/>
              </a:rPr>
              <a:t> </a:t>
            </a:r>
            <a:r>
              <a:rPr lang="ar-SA" sz="2000" b="1" dirty="0" smtClean="0">
                <a:solidFill>
                  <a:schemeClr val="tx1"/>
                </a:solidFill>
                <a:cs typeface="B Yagut" panose="00000400000000000000" pitchFamily="2" charset="-78"/>
              </a:rPr>
              <a:t>خود </a:t>
            </a:r>
            <a:r>
              <a:rPr lang="ar-SA" sz="2000" b="1" dirty="0">
                <a:solidFill>
                  <a:schemeClr val="tx1"/>
                </a:solidFill>
                <a:cs typeface="B Yagut" panose="00000400000000000000" pitchFamily="2" charset="-78"/>
              </a:rPr>
              <a:t>از بين مي رود. </a:t>
            </a:r>
            <a:endParaRPr lang="fa-IR" sz="2000" b="1" dirty="0" smtClean="0">
              <a:solidFill>
                <a:schemeClr val="tx1"/>
              </a:solidFill>
              <a:cs typeface="B Yagut" panose="00000400000000000000" pitchFamily="2" charset="-78"/>
            </a:endParaRPr>
          </a:p>
          <a:p>
            <a:pPr marL="342900" lvl="0" indent="-342900" algn="r" rtl="1" fontAlgn="base">
              <a:lnSpc>
                <a:spcPct val="150000"/>
              </a:lnSpc>
              <a:buFont typeface="Wingdings" panose="05000000000000000000" pitchFamily="2" charset="2"/>
              <a:buChar char="ü"/>
            </a:pPr>
            <a:r>
              <a:rPr lang="ar-SA" sz="2000" b="1" dirty="0" smtClean="0">
                <a:solidFill>
                  <a:schemeClr val="tx1"/>
                </a:solidFill>
                <a:cs typeface="B Yagut" panose="00000400000000000000" pitchFamily="2" charset="-78"/>
              </a:rPr>
              <a:t>در </a:t>
            </a:r>
            <a:r>
              <a:rPr lang="ar-SA" sz="2000" b="1" dirty="0">
                <a:solidFill>
                  <a:schemeClr val="tx1"/>
                </a:solidFill>
                <a:cs typeface="B Yagut" panose="00000400000000000000" pitchFamily="2" charset="-78"/>
              </a:rPr>
              <a:t>نوزادان دختر نارس، كليتوريس و لابيا برجسته هستند ولي در نوزادان ترم كليتوريس به </a:t>
            </a:r>
            <a:r>
              <a:rPr lang="ar-SA" sz="2000" b="1" dirty="0" smtClean="0">
                <a:solidFill>
                  <a:schemeClr val="tx1"/>
                </a:solidFill>
                <a:cs typeface="B Yagut" panose="00000400000000000000" pitchFamily="2" charset="-78"/>
              </a:rPr>
              <a:t>وسيله</a:t>
            </a:r>
            <a:r>
              <a:rPr lang="fa-IR" sz="2000" b="1" dirty="0" smtClean="0">
                <a:solidFill>
                  <a:schemeClr val="tx1"/>
                </a:solidFill>
                <a:cs typeface="B Yagut" panose="00000400000000000000" pitchFamily="2" charset="-78"/>
              </a:rPr>
              <a:t> </a:t>
            </a:r>
            <a:r>
              <a:rPr lang="ar-SA" sz="2000" b="1" dirty="0" smtClean="0">
                <a:solidFill>
                  <a:schemeClr val="tx1"/>
                </a:solidFill>
                <a:cs typeface="B Yagut" panose="00000400000000000000" pitchFamily="2" charset="-78"/>
              </a:rPr>
              <a:t>ي </a:t>
            </a:r>
            <a:r>
              <a:rPr lang="ar-SA" sz="2000" b="1" dirty="0">
                <a:solidFill>
                  <a:schemeClr val="tx1"/>
                </a:solidFill>
                <a:cs typeface="B Yagut" panose="00000400000000000000" pitchFamily="2" charset="-78"/>
              </a:rPr>
              <a:t>لابيا ماژور پوشانده ميشود. در نوزادان دختري كه كليتوريس بزرگ دارند بايد به اختلالات كروموزمي شک كرد. ترشحات سفيد يا خوني از واژن به دليل هورمونهاي مادر است. </a:t>
            </a:r>
            <a:endParaRPr lang="fa-IR" sz="2000" b="1" dirty="0">
              <a:solidFill>
                <a:schemeClr val="tx1"/>
              </a:solidFill>
              <a:cs typeface="B Yagut" panose="00000400000000000000" pitchFamily="2" charset="-78"/>
            </a:endParaRPr>
          </a:p>
          <a:p>
            <a:pPr marL="342900" lvl="0" indent="-342900" algn="r" rtl="1" fontAlgn="base">
              <a:lnSpc>
                <a:spcPct val="150000"/>
              </a:lnSpc>
              <a:buFont typeface="Wingdings" panose="05000000000000000000" pitchFamily="2" charset="2"/>
              <a:buChar char="ü"/>
            </a:pPr>
            <a:r>
              <a:rPr lang="ar-SA" sz="2000" b="1" dirty="0" smtClean="0">
                <a:solidFill>
                  <a:schemeClr val="tx1"/>
                </a:solidFill>
                <a:cs typeface="B Yagut" panose="00000400000000000000" pitchFamily="2" charset="-78"/>
              </a:rPr>
              <a:t>موقعيت </a:t>
            </a:r>
            <a:r>
              <a:rPr lang="ar-SA" sz="2000" b="1" dirty="0">
                <a:solidFill>
                  <a:schemeClr val="tx1"/>
                </a:solidFill>
                <a:cs typeface="B Yagut" panose="00000400000000000000" pitchFamily="2" charset="-78"/>
              </a:rPr>
              <a:t>و ظاهر آنوس بايد چک شود. نود و نه درصد نوزادان ترم و </a:t>
            </a:r>
            <a:r>
              <a:rPr lang="en-US" sz="2000" b="1" dirty="0">
                <a:solidFill>
                  <a:schemeClr val="tx1"/>
                </a:solidFill>
                <a:cs typeface="B Yagut" panose="00000400000000000000" pitchFamily="2" charset="-78"/>
              </a:rPr>
              <a:t>95</a:t>
            </a:r>
            <a:r>
              <a:rPr lang="ar-SA" sz="2000" b="1" dirty="0">
                <a:solidFill>
                  <a:schemeClr val="tx1"/>
                </a:solidFill>
                <a:cs typeface="B Yagut" panose="00000400000000000000" pitchFamily="2" charset="-78"/>
              </a:rPr>
              <a:t>% نوزادان نارس، در طي </a:t>
            </a:r>
            <a:r>
              <a:rPr lang="en-US" sz="2000" b="1" dirty="0">
                <a:solidFill>
                  <a:schemeClr val="tx1"/>
                </a:solidFill>
                <a:cs typeface="B Yagut" panose="00000400000000000000" pitchFamily="2" charset="-78"/>
              </a:rPr>
              <a:t>48</a:t>
            </a:r>
            <a:r>
              <a:rPr lang="ar-SA" sz="2000" b="1" dirty="0">
                <a:solidFill>
                  <a:schemeClr val="tx1"/>
                </a:solidFill>
                <a:cs typeface="B Yagut" panose="00000400000000000000" pitchFamily="2" charset="-78"/>
              </a:rPr>
              <a:t> ساعت پس از تولد مکونيوم دفع ميكنند. آنوس بسته را هميشه نمي توان با نگاه تشخيص داد و گاهي لازم است با </a:t>
            </a:r>
            <a:r>
              <a:rPr lang="fa-IR" sz="2000" b="1" dirty="0" smtClean="0">
                <a:solidFill>
                  <a:schemeClr val="tx1"/>
                </a:solidFill>
                <a:cs typeface="B Yagut" panose="00000400000000000000" pitchFamily="2" charset="-78"/>
              </a:rPr>
              <a:t>معاینه دقیق </a:t>
            </a:r>
            <a:r>
              <a:rPr lang="ar-SA" sz="2000" b="1" dirty="0" smtClean="0">
                <a:solidFill>
                  <a:schemeClr val="tx1"/>
                </a:solidFill>
                <a:cs typeface="B Yagut" panose="00000400000000000000" pitchFamily="2" charset="-78"/>
              </a:rPr>
              <a:t>بررسي </a:t>
            </a:r>
            <a:r>
              <a:rPr lang="ar-SA" sz="2000" b="1" dirty="0">
                <a:solidFill>
                  <a:schemeClr val="tx1"/>
                </a:solidFill>
                <a:cs typeface="B Yagut" panose="00000400000000000000" pitchFamily="2" charset="-78"/>
              </a:rPr>
              <a:t>شود. </a:t>
            </a:r>
            <a:endParaRPr lang="en-US" sz="2000" b="1"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fa-IR" sz="2100" dirty="0" smtClean="0">
              <a:solidFill>
                <a:schemeClr val="tx1"/>
              </a:solidFill>
              <a:cs typeface="B Yagut" panose="00000400000000000000" pitchFamily="2" charset="-78"/>
            </a:endParaRPr>
          </a:p>
        </p:txBody>
      </p:sp>
      <p:pic>
        <p:nvPicPr>
          <p:cNvPr id="4" name="7E3DF5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586452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150000"/>
              </a:lnSpc>
              <a:buFont typeface="Wingdings" panose="05000000000000000000" pitchFamily="2" charset="2"/>
              <a:buChar char="ü"/>
            </a:pPr>
            <a:r>
              <a:rPr lang="ar-SA" b="1" dirty="0" smtClean="0">
                <a:solidFill>
                  <a:srgbClr val="FF0000"/>
                </a:solidFill>
                <a:cs typeface="B Yagut" panose="00000400000000000000" pitchFamily="2" charset="-78"/>
              </a:rPr>
              <a:t>فيموزيس </a:t>
            </a:r>
            <a:r>
              <a:rPr lang="ar-SA" b="1" dirty="0">
                <a:solidFill>
                  <a:srgbClr val="FF0000"/>
                </a:solidFill>
                <a:cs typeface="B Yagut" panose="00000400000000000000" pitchFamily="2" charset="-78"/>
              </a:rPr>
              <a:t>و </a:t>
            </a:r>
            <a:r>
              <a:rPr lang="ar-SA" b="1" dirty="0" smtClean="0">
                <a:solidFill>
                  <a:srgbClr val="FF0000"/>
                </a:solidFill>
                <a:cs typeface="B Yagut" panose="00000400000000000000" pitchFamily="2" charset="-78"/>
              </a:rPr>
              <a:t>پارافيمو</a:t>
            </a:r>
            <a:r>
              <a:rPr lang="fa-IR" b="1" dirty="0" smtClean="0">
                <a:solidFill>
                  <a:srgbClr val="FF0000"/>
                </a:solidFill>
                <a:cs typeface="B Yagut" panose="00000400000000000000" pitchFamily="2" charset="-78"/>
              </a:rPr>
              <a:t>ز</a:t>
            </a:r>
            <a:r>
              <a:rPr lang="ar-SA" b="1" dirty="0" smtClean="0">
                <a:solidFill>
                  <a:srgbClr val="FF0000"/>
                </a:solidFill>
                <a:cs typeface="B Yagut" panose="00000400000000000000" pitchFamily="2" charset="-78"/>
              </a:rPr>
              <a:t>يس</a:t>
            </a:r>
            <a:r>
              <a:rPr lang="ar-SA" b="1" dirty="0">
                <a:solidFill>
                  <a:srgbClr val="FF0000"/>
                </a:solidFill>
                <a:cs typeface="B Yagut" panose="00000400000000000000" pitchFamily="2" charset="-78"/>
              </a:rPr>
              <a:t>: </a:t>
            </a:r>
            <a:r>
              <a:rPr lang="ar-SA" b="1" dirty="0">
                <a:solidFill>
                  <a:schemeClr val="tx1"/>
                </a:solidFill>
                <a:cs typeface="B Yagut" panose="00000400000000000000" pitchFamily="2" charset="-78"/>
              </a:rPr>
              <a:t>در تولد </a:t>
            </a:r>
            <a:r>
              <a:rPr lang="ar-SA" b="1" dirty="0" smtClean="0">
                <a:solidFill>
                  <a:schemeClr val="tx1"/>
                </a:solidFill>
                <a:cs typeface="B Yagut" panose="00000400000000000000" pitchFamily="2" charset="-78"/>
              </a:rPr>
              <a:t>ف</a:t>
            </a:r>
            <a:r>
              <a:rPr lang="fa-IR" b="1" dirty="0" smtClean="0">
                <a:solidFill>
                  <a:schemeClr val="tx1"/>
                </a:solidFill>
                <a:cs typeface="B Yagut" panose="00000400000000000000" pitchFamily="2" charset="-78"/>
              </a:rPr>
              <a:t>ی</a:t>
            </a:r>
            <a:r>
              <a:rPr lang="ar-SA" b="1" dirty="0" smtClean="0">
                <a:solidFill>
                  <a:schemeClr val="tx1"/>
                </a:solidFill>
                <a:cs typeface="B Yagut" panose="00000400000000000000" pitchFamily="2" charset="-78"/>
              </a:rPr>
              <a:t>موزيس </a:t>
            </a:r>
            <a:r>
              <a:rPr lang="ar-SA" b="1" dirty="0">
                <a:solidFill>
                  <a:schemeClr val="tx1"/>
                </a:solidFill>
                <a:cs typeface="B Yagut" panose="00000400000000000000" pitchFamily="2" charset="-78"/>
              </a:rPr>
              <a:t>طبيعي است و اگر ختنه نشده باشد </a:t>
            </a:r>
            <a:r>
              <a:rPr lang="en-US" b="1" dirty="0">
                <a:solidFill>
                  <a:schemeClr val="tx1"/>
                </a:solidFill>
                <a:cs typeface="B Yagut" panose="00000400000000000000" pitchFamily="2" charset="-78"/>
              </a:rPr>
              <a:t>90</a:t>
            </a:r>
            <a:r>
              <a:rPr lang="ar-SA" b="1" dirty="0">
                <a:solidFill>
                  <a:schemeClr val="tx1"/>
                </a:solidFill>
                <a:cs typeface="B Yagut" panose="00000400000000000000" pitchFamily="2" charset="-78"/>
              </a:rPr>
              <a:t>% موارد تا </a:t>
            </a:r>
            <a:r>
              <a:rPr lang="en-US" b="1" dirty="0">
                <a:solidFill>
                  <a:schemeClr val="tx1"/>
                </a:solidFill>
                <a:cs typeface="B Yagut" panose="00000400000000000000" pitchFamily="2" charset="-78"/>
              </a:rPr>
              <a:t>3</a:t>
            </a:r>
            <a:r>
              <a:rPr lang="ar-SA" b="1" dirty="0">
                <a:solidFill>
                  <a:schemeClr val="tx1"/>
                </a:solidFill>
                <a:cs typeface="B Yagut" panose="00000400000000000000" pitchFamily="2" charset="-78"/>
              </a:rPr>
              <a:t> سالگي قابل عقب زدن مي باشد .اگر نوع فيزيولوژيک يا پاتولوژيک ادامه يابد استفاده از كرم كورتيکوستروئيد به پوست جلو آلت روزي </a:t>
            </a:r>
            <a:r>
              <a:rPr lang="en-US" b="1" dirty="0">
                <a:solidFill>
                  <a:schemeClr val="tx1"/>
                </a:solidFill>
                <a:cs typeface="B Yagut" panose="00000400000000000000" pitchFamily="2" charset="-78"/>
              </a:rPr>
              <a:t>3</a:t>
            </a:r>
            <a:r>
              <a:rPr lang="ar-SA" b="1" dirty="0">
                <a:solidFill>
                  <a:schemeClr val="tx1"/>
                </a:solidFill>
                <a:cs typeface="B Yagut" panose="00000400000000000000" pitchFamily="2" charset="-78"/>
              </a:rPr>
              <a:t> بار بمدت يک ماه حلقه تنگ را در دو سوم موارد شل مي كند .اگر پشت تنگي موقع ادرار كردن متورم و بادكنکي شود ختنه توصيه مي شود. </a:t>
            </a:r>
            <a:endParaRPr lang="fa-IR" b="1"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b="1" dirty="0" smtClean="0">
                <a:solidFill>
                  <a:srgbClr val="FF0000"/>
                </a:solidFill>
                <a:cs typeface="B Yagut" panose="00000400000000000000" pitchFamily="2" charset="-78"/>
              </a:rPr>
              <a:t>هيدروسل:  </a:t>
            </a:r>
            <a:r>
              <a:rPr lang="ar-SA" b="1" dirty="0" smtClean="0">
                <a:solidFill>
                  <a:schemeClr val="tx1"/>
                </a:solidFill>
                <a:cs typeface="B Yagut" panose="00000400000000000000" pitchFamily="2" charset="-78"/>
              </a:rPr>
              <a:t>در</a:t>
            </a:r>
            <a:r>
              <a:rPr lang="en-US" b="1" dirty="0" smtClean="0">
                <a:solidFill>
                  <a:schemeClr val="tx1"/>
                </a:solidFill>
                <a:cs typeface="B Yagut" panose="00000400000000000000" pitchFamily="2" charset="-78"/>
              </a:rPr>
              <a:t>2</a:t>
            </a:r>
            <a:r>
              <a:rPr lang="ar-SA" b="1" dirty="0" smtClean="0">
                <a:solidFill>
                  <a:schemeClr val="tx1"/>
                </a:solidFill>
                <a:cs typeface="B Yagut" panose="00000400000000000000" pitchFamily="2" charset="-78"/>
              </a:rPr>
              <a:t>-</a:t>
            </a:r>
            <a:r>
              <a:rPr lang="en-US" b="1" dirty="0" smtClean="0">
                <a:solidFill>
                  <a:schemeClr val="tx1"/>
                </a:solidFill>
                <a:cs typeface="B Yagut" panose="00000400000000000000" pitchFamily="2" charset="-78"/>
              </a:rPr>
              <a:t>1</a:t>
            </a:r>
            <a:r>
              <a:rPr lang="ar-SA" b="1" dirty="0" smtClean="0">
                <a:solidFill>
                  <a:schemeClr val="tx1"/>
                </a:solidFill>
                <a:cs typeface="B Yagut" panose="00000400000000000000" pitchFamily="2" charset="-78"/>
              </a:rPr>
              <a:t>%  نوزادان ديده مي شود .  تا يکسالگي برطرف مي شود . صاف و بدون درد و نور را ازخودعبور مي دهد  اگر با فشار كاملاً بر طرف شود هرني است . هيدروسل بزرگ ندرتاً   خودبخود برطرف مي شو د . اگر بزرگ وتحت فشار است جراحي پيشنهاد مي شود چه بسا هرني هم داشته باشد با</a:t>
            </a:r>
            <a:r>
              <a:rPr lang="fa-IR" b="1" dirty="0" smtClean="0">
                <a:solidFill>
                  <a:schemeClr val="tx1"/>
                </a:solidFill>
                <a:cs typeface="B Yagut" panose="00000400000000000000" pitchFamily="2" charset="-78"/>
              </a:rPr>
              <a:t> لمس</a:t>
            </a:r>
            <a:r>
              <a:rPr lang="ar-SA" b="1" dirty="0" smtClean="0">
                <a:solidFill>
                  <a:schemeClr val="tx1"/>
                </a:solidFill>
                <a:cs typeface="B Yagut" panose="00000400000000000000" pitchFamily="2" charset="-78"/>
              </a:rPr>
              <a:t> مي توان هيدروسل را از هرني افتراق داد . بيضه ها بايد در اسکروتوم يا كانالها قابل لمس باشد پرپوس چسبيده و سفت است. </a:t>
            </a:r>
            <a:endParaRPr lang="en-US" b="1"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fa-IR" b="1" dirty="0" smtClean="0">
              <a:solidFill>
                <a:schemeClr val="tx1"/>
              </a:solidFill>
              <a:cs typeface="B Yagut" panose="00000400000000000000" pitchFamily="2" charset="-78"/>
            </a:endParaRPr>
          </a:p>
        </p:txBody>
      </p:sp>
      <p:pic>
        <p:nvPicPr>
          <p:cNvPr id="4" name="DEB478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79812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150000"/>
              </a:lnSpc>
              <a:buFont typeface="Wingdings" panose="05000000000000000000" pitchFamily="2" charset="2"/>
              <a:buChar char="ü"/>
            </a:pPr>
            <a:r>
              <a:rPr lang="ar-SA" sz="2200" dirty="0" smtClean="0">
                <a:solidFill>
                  <a:srgbClr val="FF0000"/>
                </a:solidFill>
                <a:cs typeface="B Yagut" panose="00000400000000000000" pitchFamily="2" charset="-78"/>
              </a:rPr>
              <a:t>بيضه نزول نيافته: </a:t>
            </a:r>
            <a:r>
              <a:rPr lang="ar-SA" sz="2200" dirty="0" smtClean="0">
                <a:solidFill>
                  <a:schemeClr val="tx1"/>
                </a:solidFill>
                <a:cs typeface="B Yagut" panose="00000400000000000000" pitchFamily="2" charset="-78"/>
              </a:rPr>
              <a:t>در تولد  </a:t>
            </a:r>
            <a:r>
              <a:rPr lang="en-US" sz="2200" dirty="0" smtClean="0">
                <a:solidFill>
                  <a:schemeClr val="tx1"/>
                </a:solidFill>
                <a:cs typeface="B Yagut" panose="00000400000000000000" pitchFamily="2" charset="-78"/>
              </a:rPr>
              <a:t>4</a:t>
            </a:r>
            <a:r>
              <a:rPr lang="ar-SA" sz="2200" dirty="0" smtClean="0">
                <a:solidFill>
                  <a:schemeClr val="tx1"/>
                </a:solidFill>
                <a:cs typeface="B Yagut" panose="00000400000000000000" pitchFamily="2" charset="-78"/>
              </a:rPr>
              <a:t>.</a:t>
            </a:r>
            <a:r>
              <a:rPr lang="en-US" sz="2200" dirty="0" smtClean="0">
                <a:solidFill>
                  <a:schemeClr val="tx1"/>
                </a:solidFill>
                <a:cs typeface="B Yagut" panose="00000400000000000000" pitchFamily="2" charset="-78"/>
              </a:rPr>
              <a:t>5</a:t>
            </a:r>
            <a:r>
              <a:rPr lang="ar-SA" sz="2200" dirty="0" smtClean="0">
                <a:solidFill>
                  <a:schemeClr val="tx1"/>
                </a:solidFill>
                <a:cs typeface="B Yagut" panose="00000400000000000000" pitchFamily="2" charset="-78"/>
              </a:rPr>
              <a:t>% بيضه پايين نيامد ه دارند .</a:t>
            </a:r>
            <a:r>
              <a:rPr lang="en-US" sz="2200" dirty="0" smtClean="0">
                <a:solidFill>
                  <a:schemeClr val="tx1"/>
                </a:solidFill>
                <a:cs typeface="B Yagut" panose="00000400000000000000" pitchFamily="2" charset="-78"/>
              </a:rPr>
              <a:t>30</a:t>
            </a:r>
            <a:r>
              <a:rPr lang="ar-SA" sz="2200" dirty="0" smtClean="0">
                <a:solidFill>
                  <a:schemeClr val="tx1"/>
                </a:solidFill>
                <a:cs typeface="B Yagut" panose="00000400000000000000" pitchFamily="2" charset="-78"/>
              </a:rPr>
              <a:t>%  نوزادان نارس اين حالت را دارند و در ترم </a:t>
            </a:r>
            <a:r>
              <a:rPr lang="en-US" sz="2200" dirty="0" smtClean="0">
                <a:solidFill>
                  <a:schemeClr val="tx1"/>
                </a:solidFill>
                <a:cs typeface="B Yagut" panose="00000400000000000000" pitchFamily="2" charset="-78"/>
              </a:rPr>
              <a:t>3</a:t>
            </a:r>
            <a:r>
              <a:rPr lang="ar-SA" sz="2200" dirty="0" smtClean="0">
                <a:solidFill>
                  <a:schemeClr val="tx1"/>
                </a:solidFill>
                <a:cs typeface="B Yagut" panose="00000400000000000000" pitchFamily="2" charset="-78"/>
              </a:rPr>
              <a:t>.</a:t>
            </a:r>
            <a:r>
              <a:rPr lang="en-US" sz="2200" dirty="0" smtClean="0">
                <a:solidFill>
                  <a:schemeClr val="tx1"/>
                </a:solidFill>
                <a:cs typeface="B Yagut" panose="00000400000000000000" pitchFamily="2" charset="-78"/>
              </a:rPr>
              <a:t>4</a:t>
            </a:r>
            <a:r>
              <a:rPr lang="ar-SA" sz="2200" dirty="0" smtClean="0">
                <a:solidFill>
                  <a:schemeClr val="tx1"/>
                </a:solidFill>
                <a:cs typeface="B Yagut" panose="00000400000000000000" pitchFamily="2" charset="-78"/>
              </a:rPr>
              <a:t>% است. اكثر موارد طي </a:t>
            </a:r>
            <a:r>
              <a:rPr lang="en-US" sz="2200" dirty="0" smtClean="0">
                <a:solidFill>
                  <a:schemeClr val="tx1"/>
                </a:solidFill>
                <a:cs typeface="B Yagut" panose="00000400000000000000" pitchFamily="2" charset="-78"/>
              </a:rPr>
              <a:t>3</a:t>
            </a:r>
            <a:r>
              <a:rPr lang="ar-SA" sz="2200" dirty="0" smtClean="0">
                <a:solidFill>
                  <a:schemeClr val="tx1"/>
                </a:solidFill>
                <a:cs typeface="B Yagut" panose="00000400000000000000" pitchFamily="2" charset="-78"/>
              </a:rPr>
              <a:t> ماه اول بهبود مييابد. و در </a:t>
            </a:r>
            <a:r>
              <a:rPr lang="en-US" sz="2200" dirty="0" smtClean="0">
                <a:solidFill>
                  <a:schemeClr val="tx1"/>
                </a:solidFill>
                <a:cs typeface="B Yagut" panose="00000400000000000000" pitchFamily="2" charset="-78"/>
              </a:rPr>
              <a:t>6</a:t>
            </a:r>
            <a:r>
              <a:rPr lang="ar-SA" sz="2200" dirty="0" smtClean="0">
                <a:solidFill>
                  <a:schemeClr val="tx1"/>
                </a:solidFill>
                <a:cs typeface="B Yagut" panose="00000400000000000000" pitchFamily="2" charset="-78"/>
              </a:rPr>
              <a:t> ماهگي  </a:t>
            </a:r>
            <a:r>
              <a:rPr lang="en-US" sz="2200" dirty="0" smtClean="0">
                <a:solidFill>
                  <a:schemeClr val="tx1"/>
                </a:solidFill>
                <a:cs typeface="B Yagut" panose="00000400000000000000" pitchFamily="2" charset="-78"/>
              </a:rPr>
              <a:t>8</a:t>
            </a:r>
            <a:r>
              <a:rPr lang="ar-SA" sz="2200" dirty="0" smtClean="0">
                <a:solidFill>
                  <a:schemeClr val="tx1"/>
                </a:solidFill>
                <a:cs typeface="B Yagut" panose="00000400000000000000" pitchFamily="2" charset="-78"/>
              </a:rPr>
              <a:t>% ميشو د .اگر تا </a:t>
            </a:r>
            <a:r>
              <a:rPr lang="en-US" sz="2200" dirty="0" smtClean="0">
                <a:solidFill>
                  <a:schemeClr val="tx1"/>
                </a:solidFill>
                <a:cs typeface="B Yagut" panose="00000400000000000000" pitchFamily="2" charset="-78"/>
              </a:rPr>
              <a:t>6</a:t>
            </a:r>
            <a:r>
              <a:rPr lang="ar-SA" sz="2200" dirty="0" smtClean="0">
                <a:solidFill>
                  <a:schemeClr val="tx1"/>
                </a:solidFill>
                <a:cs typeface="B Yagut" panose="00000400000000000000" pitchFamily="2" charset="-78"/>
              </a:rPr>
              <a:t> ماهگي پايين نيامده محل آن معمو لاً كانال ا نگوينال است ولي در پرينه و داخل شکم هم واقع ميشوند  </a:t>
            </a:r>
            <a:r>
              <a:rPr lang="en-US" sz="2200" dirty="0" smtClean="0">
                <a:solidFill>
                  <a:schemeClr val="tx1"/>
                </a:solidFill>
                <a:cs typeface="B Yagut" panose="00000400000000000000" pitchFamily="2" charset="-78"/>
              </a:rPr>
              <a:t>10</a:t>
            </a:r>
            <a:r>
              <a:rPr lang="ar-SA" sz="2200" dirty="0" smtClean="0">
                <a:solidFill>
                  <a:schemeClr val="tx1"/>
                </a:solidFill>
                <a:cs typeface="B Yagut" panose="00000400000000000000" pitchFamily="2" charset="-78"/>
              </a:rPr>
              <a:t>%  غير قابل لمس است. </a:t>
            </a:r>
            <a:endParaRPr lang="en-US" sz="2200"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dirty="0" smtClean="0">
                <a:solidFill>
                  <a:srgbClr val="FF0000"/>
                </a:solidFill>
                <a:cs typeface="B Yagut" panose="00000400000000000000" pitchFamily="2" charset="-78"/>
              </a:rPr>
              <a:t>كريپتوركيديسم </a:t>
            </a:r>
            <a:r>
              <a:rPr lang="ar-SA" sz="2200" dirty="0">
                <a:solidFill>
                  <a:srgbClr val="FF0000"/>
                </a:solidFill>
                <a:cs typeface="B Yagut" panose="00000400000000000000" pitchFamily="2" charset="-78"/>
              </a:rPr>
              <a:t>.نوع رتراكتايل:  </a:t>
            </a:r>
            <a:r>
              <a:rPr lang="ar-SA" sz="2200" dirty="0">
                <a:solidFill>
                  <a:schemeClr val="tx1"/>
                </a:solidFill>
                <a:cs typeface="B Yagut" panose="00000400000000000000" pitchFamily="2" charset="-78"/>
              </a:rPr>
              <a:t>به </a:t>
            </a:r>
            <a:r>
              <a:rPr lang="ar-SA" sz="2200" dirty="0" smtClean="0">
                <a:solidFill>
                  <a:schemeClr val="tx1"/>
                </a:solidFill>
                <a:cs typeface="B Yagut" panose="00000400000000000000" pitchFamily="2" charset="-78"/>
              </a:rPr>
              <a:t>غل</a:t>
            </a:r>
            <a:r>
              <a:rPr lang="fa-IR" sz="2200" dirty="0" smtClean="0">
                <a:solidFill>
                  <a:schemeClr val="tx1"/>
                </a:solidFill>
                <a:cs typeface="B Yagut" panose="00000400000000000000" pitchFamily="2" charset="-78"/>
              </a:rPr>
              <a:t>ط</a:t>
            </a:r>
            <a:r>
              <a:rPr lang="ar-SA" sz="2200" dirty="0" smtClean="0">
                <a:solidFill>
                  <a:schemeClr val="tx1"/>
                </a:solidFill>
                <a:cs typeface="B Yagut" panose="00000400000000000000" pitchFamily="2" charset="-78"/>
              </a:rPr>
              <a:t> </a:t>
            </a:r>
            <a:r>
              <a:rPr lang="ar-SA" sz="2200" dirty="0">
                <a:solidFill>
                  <a:schemeClr val="tx1"/>
                </a:solidFill>
                <a:cs typeface="B Yagut" panose="00000400000000000000" pitchFamily="2" charset="-78"/>
              </a:rPr>
              <a:t>پايين نيامده تلقي مي شود .بايد در حاليکه رانها بحالت قورباغه اي قرار گرفته و ريلاكس هستند بتوان بيضه را راحت داخل اسکروتوم آورد . اينها در خطر عقيمي يا بدخيمي نيستند. سن درمان بيضه پايين نيامد ه  </a:t>
            </a:r>
            <a:r>
              <a:rPr lang="en-US" sz="2200" dirty="0">
                <a:solidFill>
                  <a:schemeClr val="tx1"/>
                </a:solidFill>
                <a:cs typeface="B Yagut" panose="00000400000000000000" pitchFamily="2" charset="-78"/>
              </a:rPr>
              <a:t>15</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9</a:t>
            </a:r>
            <a:r>
              <a:rPr lang="ar-SA" sz="2200" dirty="0">
                <a:solidFill>
                  <a:schemeClr val="tx1"/>
                </a:solidFill>
                <a:cs typeface="B Yagut" panose="00000400000000000000" pitchFamily="2" charset="-78"/>
              </a:rPr>
              <a:t>  ماهگي است كه با جراحي پايين آورده مي شو د .در نوع غير قابل لمس سونو گرافي كمک نمي كند.  </a:t>
            </a:r>
            <a:endParaRPr lang="fa-IR" sz="2200" dirty="0" smtClean="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fa-IR" sz="2200" dirty="0">
                <a:solidFill>
                  <a:schemeClr val="tx1"/>
                </a:solidFill>
                <a:cs typeface="B Yagut" panose="00000400000000000000" pitchFamily="2" charset="-78"/>
              </a:rPr>
              <a:t> </a:t>
            </a:r>
            <a:r>
              <a:rPr lang="ar-SA" sz="2200" dirty="0">
                <a:solidFill>
                  <a:srgbClr val="FF0000"/>
                </a:solidFill>
                <a:cs typeface="B Yagut" panose="00000400000000000000" pitchFamily="2" charset="-78"/>
              </a:rPr>
              <a:t>هرني اينگوينال: </a:t>
            </a:r>
            <a:r>
              <a:rPr lang="ar-SA" sz="2200" dirty="0">
                <a:solidFill>
                  <a:schemeClr val="tx1"/>
                </a:solidFill>
                <a:cs typeface="B Yagut" panose="00000400000000000000" pitchFamily="2" charset="-78"/>
              </a:rPr>
              <a:t>اكثراً مادرزادي اند تقريبا </a:t>
            </a:r>
            <a:r>
              <a:rPr lang="en-US" sz="2200" dirty="0">
                <a:solidFill>
                  <a:schemeClr val="tx1"/>
                </a:solidFill>
                <a:cs typeface="B Yagut" panose="00000400000000000000" pitchFamily="2" charset="-78"/>
              </a:rPr>
              <a:t>50</a:t>
            </a:r>
            <a:r>
              <a:rPr lang="ar-SA" sz="2200" dirty="0">
                <a:solidFill>
                  <a:schemeClr val="tx1"/>
                </a:solidFill>
                <a:cs typeface="B Yagut" panose="00000400000000000000" pitchFamily="2" charset="-78"/>
              </a:rPr>
              <a:t>% موارد در سال اول وحداكثر </a:t>
            </a:r>
            <a:r>
              <a:rPr lang="en-US" sz="2200" dirty="0">
                <a:solidFill>
                  <a:schemeClr val="tx1"/>
                </a:solidFill>
                <a:cs typeface="B Yagut" panose="00000400000000000000" pitchFamily="2" charset="-78"/>
              </a:rPr>
              <a:t>6</a:t>
            </a:r>
            <a:r>
              <a:rPr lang="ar-SA" sz="2200" dirty="0">
                <a:solidFill>
                  <a:schemeClr val="tx1"/>
                </a:solidFill>
                <a:cs typeface="B Yagut" panose="00000400000000000000" pitchFamily="2" charset="-78"/>
              </a:rPr>
              <a:t> ماه اول خود را نشان مي دهند . نوع فمورال كمتر از </a:t>
            </a:r>
            <a:r>
              <a:rPr lang="en-US" sz="2200" dirty="0">
                <a:solidFill>
                  <a:schemeClr val="tx1"/>
                </a:solidFill>
                <a:cs typeface="B Yagut" panose="00000400000000000000" pitchFamily="2" charset="-78"/>
              </a:rPr>
              <a:t>5</a:t>
            </a:r>
            <a:r>
              <a:rPr lang="ar-SA" sz="2200" dirty="0">
                <a:solidFill>
                  <a:schemeClr val="tx1"/>
                </a:solidFill>
                <a:cs typeface="B Yagut" panose="00000400000000000000" pitchFamily="2" charset="-78"/>
              </a:rPr>
              <a:t>% است. بروز آن در نوزاد رسيده </a:t>
            </a:r>
            <a:r>
              <a:rPr lang="en-US" sz="2200" dirty="0">
                <a:solidFill>
                  <a:schemeClr val="tx1"/>
                </a:solidFill>
                <a:cs typeface="B Yagut" panose="00000400000000000000" pitchFamily="2" charset="-78"/>
              </a:rPr>
              <a:t>5</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3</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5</a:t>
            </a:r>
            <a:r>
              <a:rPr lang="ar-SA" sz="2200" dirty="0">
                <a:solidFill>
                  <a:schemeClr val="tx1"/>
                </a:solidFill>
                <a:cs typeface="B Yagut" panose="00000400000000000000" pitchFamily="2" charset="-78"/>
              </a:rPr>
              <a:t>% و نارس </a:t>
            </a:r>
            <a:r>
              <a:rPr lang="en-US" sz="2200" dirty="0">
                <a:solidFill>
                  <a:schemeClr val="tx1"/>
                </a:solidFill>
                <a:cs typeface="B Yagut" panose="00000400000000000000" pitchFamily="2" charset="-78"/>
              </a:rPr>
              <a:t>11</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9</a:t>
            </a:r>
            <a:r>
              <a:rPr lang="ar-SA" sz="2200" dirty="0">
                <a:solidFill>
                  <a:schemeClr val="tx1"/>
                </a:solidFill>
                <a:cs typeface="B Yagut" panose="00000400000000000000" pitchFamily="2" charset="-78"/>
              </a:rPr>
              <a:t>% و در خيلي كم وزن </a:t>
            </a:r>
            <a:r>
              <a:rPr lang="en-US" sz="2200" dirty="0">
                <a:solidFill>
                  <a:schemeClr val="tx1"/>
                </a:solidFill>
                <a:cs typeface="B Yagut" panose="00000400000000000000" pitchFamily="2" charset="-78"/>
              </a:rPr>
              <a:t>30</a:t>
            </a:r>
            <a:r>
              <a:rPr lang="ar-SA" sz="2200" dirty="0">
                <a:solidFill>
                  <a:schemeClr val="tx1"/>
                </a:solidFill>
                <a:cs typeface="B Yagut" panose="00000400000000000000" pitchFamily="2" charset="-78"/>
              </a:rPr>
              <a:t>% است.  در پسرها </a:t>
            </a:r>
            <a:r>
              <a:rPr lang="en-US" sz="2200" dirty="0">
                <a:solidFill>
                  <a:schemeClr val="tx1"/>
                </a:solidFill>
                <a:cs typeface="B Yagut" panose="00000400000000000000" pitchFamily="2" charset="-78"/>
              </a:rPr>
              <a:t>6</a:t>
            </a:r>
            <a:r>
              <a:rPr lang="ar-SA" sz="2200" dirty="0">
                <a:solidFill>
                  <a:schemeClr val="tx1"/>
                </a:solidFill>
                <a:cs typeface="B Yagut" panose="00000400000000000000" pitchFamily="2" charset="-78"/>
              </a:rPr>
              <a:t> برابر دخترها است .</a:t>
            </a:r>
            <a:r>
              <a:rPr lang="en-US" sz="2200" dirty="0">
                <a:solidFill>
                  <a:schemeClr val="tx1"/>
                </a:solidFill>
                <a:cs typeface="B Yagut" panose="00000400000000000000" pitchFamily="2" charset="-78"/>
              </a:rPr>
              <a:t>60</a:t>
            </a:r>
            <a:r>
              <a:rPr lang="ar-SA" sz="2200" dirty="0">
                <a:solidFill>
                  <a:schemeClr val="tx1"/>
                </a:solidFill>
                <a:cs typeface="B Yagut" panose="00000400000000000000" pitchFamily="2" charset="-78"/>
              </a:rPr>
              <a:t>% در طرف راست است .  نوع دوطرفه در نارس ها ،</a:t>
            </a:r>
            <a:r>
              <a:rPr lang="en-US" sz="2200" dirty="0">
                <a:solidFill>
                  <a:schemeClr val="tx1"/>
                </a:solidFill>
                <a:cs typeface="B Yagut" panose="00000400000000000000" pitchFamily="2" charset="-78"/>
              </a:rPr>
              <a:t>LBW  </a:t>
            </a:r>
            <a:r>
              <a:rPr lang="ar-SA" sz="2200" dirty="0">
                <a:solidFill>
                  <a:schemeClr val="tx1"/>
                </a:solidFill>
                <a:cs typeface="B Yagut" panose="00000400000000000000" pitchFamily="2" charset="-78"/>
              </a:rPr>
              <a:t>و مؤنث بيشتر </a:t>
            </a:r>
            <a:r>
              <a:rPr lang="ar-SA" sz="2200" dirty="0" smtClean="0">
                <a:solidFill>
                  <a:schemeClr val="tx1"/>
                </a:solidFill>
                <a:cs typeface="B Yagut" panose="00000400000000000000" pitchFamily="2" charset="-78"/>
              </a:rPr>
              <a:t>است</a:t>
            </a:r>
            <a:r>
              <a:rPr lang="fa-IR" sz="2200" dirty="0" smtClean="0">
                <a:solidFill>
                  <a:schemeClr val="tx1"/>
                </a:solidFill>
                <a:cs typeface="B Yagut" panose="00000400000000000000" pitchFamily="2" charset="-78"/>
              </a:rPr>
              <a:t> </a:t>
            </a:r>
            <a:r>
              <a:rPr lang="fa-IR" sz="2200" dirty="0">
                <a:solidFill>
                  <a:schemeClr val="tx1"/>
                </a:solidFill>
                <a:cs typeface="B Yagut" panose="00000400000000000000" pitchFamily="2" charset="-78"/>
              </a:rPr>
              <a:t>.</a:t>
            </a:r>
            <a:r>
              <a:rPr lang="ar-SA" sz="2200" dirty="0">
                <a:solidFill>
                  <a:schemeClr val="tx1"/>
                </a:solidFill>
                <a:cs typeface="B Yagut" panose="00000400000000000000" pitchFamily="2" charset="-78"/>
              </a:rPr>
              <a:t> در دوقلوها نيز بيشتر است. در </a:t>
            </a:r>
            <a:r>
              <a:rPr lang="en-US" sz="2200" dirty="0">
                <a:solidFill>
                  <a:schemeClr val="tx1"/>
                </a:solidFill>
                <a:cs typeface="B Yagut" panose="00000400000000000000" pitchFamily="2" charset="-78"/>
              </a:rPr>
              <a:t>11</a:t>
            </a:r>
            <a:r>
              <a:rPr lang="ar-SA" sz="2200" dirty="0">
                <a:solidFill>
                  <a:schemeClr val="tx1"/>
                </a:solidFill>
                <a:cs typeface="B Yagut" panose="00000400000000000000" pitchFamily="2" charset="-78"/>
              </a:rPr>
              <a:t>.</a:t>
            </a:r>
            <a:r>
              <a:rPr lang="en-US" sz="2200" dirty="0">
                <a:solidFill>
                  <a:schemeClr val="tx1"/>
                </a:solidFill>
                <a:cs typeface="B Yagut" panose="00000400000000000000" pitchFamily="2" charset="-78"/>
              </a:rPr>
              <a:t>5</a:t>
            </a:r>
            <a:r>
              <a:rPr lang="ar-SA" sz="2200" dirty="0">
                <a:solidFill>
                  <a:schemeClr val="tx1"/>
                </a:solidFill>
                <a:cs typeface="B Yagut" panose="00000400000000000000" pitchFamily="2" charset="-78"/>
              </a:rPr>
              <a:t>% شيوع  فاميلي موجود است. </a:t>
            </a:r>
            <a:endParaRPr lang="en-US" sz="2200" dirty="0">
              <a:solidFill>
                <a:schemeClr val="tx1"/>
              </a:solidFill>
              <a:cs typeface="B Yagut" panose="00000400000000000000" pitchFamily="2" charset="-78"/>
            </a:endParaRPr>
          </a:p>
        </p:txBody>
      </p:sp>
      <p:pic>
        <p:nvPicPr>
          <p:cNvPr id="4" name="5A1AB2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586926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56478" y="869796"/>
            <a:ext cx="11764537" cy="5832087"/>
          </a:xfrm>
        </p:spPr>
        <p:txBody>
          <a:bodyPr>
            <a:noAutofit/>
          </a:bodyPr>
          <a:lstStyle/>
          <a:p>
            <a:pPr marL="342900" indent="-342900" algn="r" rtl="1">
              <a:lnSpc>
                <a:spcPct val="150000"/>
              </a:lnSpc>
              <a:buFont typeface="Wingdings" panose="05000000000000000000" pitchFamily="2" charset="2"/>
              <a:buChar char="ü"/>
            </a:pPr>
            <a:r>
              <a:rPr lang="fa-IR" sz="2300" dirty="0" smtClean="0">
                <a:solidFill>
                  <a:schemeClr val="tx1"/>
                </a:solidFill>
                <a:cs typeface="B Yagut" panose="00000400000000000000" pitchFamily="2" charset="-78"/>
              </a:rPr>
              <a:t> </a:t>
            </a:r>
            <a:r>
              <a:rPr lang="ar-SA" sz="2300" dirty="0">
                <a:solidFill>
                  <a:schemeClr val="tx1"/>
                </a:solidFill>
                <a:cs typeface="B Yagut" panose="00000400000000000000" pitchFamily="2" charset="-78"/>
              </a:rPr>
              <a:t>فتق بصورت برجستگي در ناحيه اينگوينال ظاهر شده كه به طرف اسکروتوم كشيده ميشود و در موقع زور زدن ، گريه و سرفه واضحتر مي شود ممکن ا ست والدين برجستگي متناوبي در ناحيه كشاله ران، لابيا يا اسکروتوم ببينند كه خود بخود برطرف مي شود ولي بتدريج بزرگ يا پايدارتر مي شو د . در معاينه تودهي صاف و سفت كه از حلقه خارجي اينگوينال در سطح طرفي برجستگي پوبيس لمس مي شود و با فشار داخل شکم بزرگ مي شود و يا دربيضه رفت و آمد مي كند. احتمال گيرافتادن فتق </a:t>
            </a:r>
            <a:r>
              <a:rPr lang="en-US" sz="2300" dirty="0">
                <a:solidFill>
                  <a:schemeClr val="tx1"/>
                </a:solidFill>
                <a:cs typeface="B Yagut" panose="00000400000000000000" pitchFamily="2" charset="-78"/>
              </a:rPr>
              <a:t>17</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12</a:t>
            </a:r>
            <a:r>
              <a:rPr lang="ar-SA" sz="2300" dirty="0">
                <a:solidFill>
                  <a:schemeClr val="tx1"/>
                </a:solidFill>
                <a:cs typeface="B Yagut" panose="00000400000000000000" pitchFamily="2" charset="-78"/>
              </a:rPr>
              <a:t>% است كه دو سوم آن مربوط به سال اول با </a:t>
            </a:r>
            <a:r>
              <a:rPr lang="en-US" sz="2300" dirty="0">
                <a:solidFill>
                  <a:schemeClr val="tx1"/>
                </a:solidFill>
                <a:cs typeface="B Yagut" panose="00000400000000000000" pitchFamily="2" charset="-78"/>
              </a:rPr>
              <a:t>30</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25</a:t>
            </a:r>
            <a:r>
              <a:rPr lang="ar-SA" sz="2300" dirty="0">
                <a:solidFill>
                  <a:schemeClr val="tx1"/>
                </a:solidFill>
                <a:cs typeface="B Yagut" panose="00000400000000000000" pitchFamily="2" charset="-78"/>
              </a:rPr>
              <a:t>% زير </a:t>
            </a:r>
            <a:r>
              <a:rPr lang="en-US" sz="2300" dirty="0">
                <a:solidFill>
                  <a:schemeClr val="tx1"/>
                </a:solidFill>
                <a:cs typeface="B Yagut" panose="00000400000000000000" pitchFamily="2" charset="-78"/>
              </a:rPr>
              <a:t>6</a:t>
            </a:r>
            <a:r>
              <a:rPr lang="ar-SA" sz="2300" dirty="0">
                <a:solidFill>
                  <a:schemeClr val="tx1"/>
                </a:solidFill>
                <a:cs typeface="B Yagut" panose="00000400000000000000" pitchFamily="2" charset="-78"/>
              </a:rPr>
              <a:t> ماه است. در نارسها كمتر است.  علائمي چون تحريک پذيري، درد كشاله ران و شکم و استفراغ در اين صورت خودنمايي ميكنند. براي درمان فتق كودك را  ارجاع دهيد تا  براي او  عمل الکتيو انجام شود. </a:t>
            </a:r>
            <a:endParaRPr lang="en-US" sz="23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300" b="1" dirty="0" smtClean="0">
                <a:solidFill>
                  <a:schemeClr val="tx1"/>
                </a:solidFill>
                <a:cs typeface="B Yagut" panose="00000400000000000000" pitchFamily="2" charset="-78"/>
              </a:rPr>
              <a:t>آلت</a:t>
            </a:r>
            <a:r>
              <a:rPr lang="ar-SA" sz="2300" b="1" baseline="30000" dirty="0" smtClean="0">
                <a:solidFill>
                  <a:schemeClr val="tx1"/>
                </a:solidFill>
                <a:cs typeface="B Yagut" panose="00000400000000000000" pitchFamily="2" charset="-78"/>
              </a:rPr>
              <a:t> </a:t>
            </a:r>
            <a:r>
              <a:rPr lang="ar-SA" sz="2300" b="1" dirty="0">
                <a:solidFill>
                  <a:schemeClr val="tx1"/>
                </a:solidFill>
                <a:cs typeface="B Yagut" panose="00000400000000000000" pitchFamily="2" charset="-78"/>
              </a:rPr>
              <a:t>كوتاه</a:t>
            </a:r>
            <a:r>
              <a:rPr lang="ar-SA" sz="2300" b="1" dirty="0" smtClean="0">
                <a:solidFill>
                  <a:schemeClr val="tx1"/>
                </a:solidFill>
                <a:cs typeface="B Yagut" panose="00000400000000000000" pitchFamily="2" charset="-78"/>
              </a:rPr>
              <a:t>: </a:t>
            </a:r>
            <a:r>
              <a:rPr lang="ar-SA" sz="2300" dirty="0">
                <a:solidFill>
                  <a:schemeClr val="tx1"/>
                </a:solidFill>
                <a:cs typeface="B Yagut" panose="00000400000000000000" pitchFamily="2" charset="-78"/>
              </a:rPr>
              <a:t>آلت در حالت كشيده از قاعده پنيس تا نوك </a:t>
            </a:r>
            <a:r>
              <a:rPr lang="en-US" sz="2300" dirty="0">
                <a:solidFill>
                  <a:schemeClr val="tx1"/>
                </a:solidFill>
                <a:cs typeface="B Yagut" panose="00000400000000000000" pitchFamily="2" charset="-78"/>
              </a:rPr>
              <a:t>GLANS </a:t>
            </a:r>
            <a:r>
              <a:rPr lang="ar-SA" sz="2300" dirty="0">
                <a:solidFill>
                  <a:schemeClr val="tx1"/>
                </a:solidFill>
                <a:cs typeface="B Yagut" panose="00000400000000000000" pitchFamily="2" charset="-78"/>
              </a:rPr>
              <a:t>  اندازه گيري مي شو د . </a:t>
            </a:r>
            <a:endParaRPr lang="en-US" sz="2300" dirty="0">
              <a:solidFill>
                <a:schemeClr val="tx1"/>
              </a:solidFill>
              <a:cs typeface="B Yagut" panose="00000400000000000000" pitchFamily="2" charset="-78"/>
            </a:endParaRPr>
          </a:p>
          <a:p>
            <a:pPr algn="r" rtl="1">
              <a:lnSpc>
                <a:spcPct val="150000"/>
              </a:lnSpc>
            </a:pPr>
            <a:r>
              <a:rPr lang="ar-SA" sz="2300" dirty="0">
                <a:solidFill>
                  <a:schemeClr val="tx1"/>
                </a:solidFill>
                <a:cs typeface="B Yagut" panose="00000400000000000000" pitchFamily="2" charset="-78"/>
              </a:rPr>
              <a:t>طول متوسط آلت نوزاد</a:t>
            </a:r>
            <a:r>
              <a:rPr lang="en-US" sz="2300" dirty="0">
                <a:solidFill>
                  <a:schemeClr val="tx1"/>
                </a:solidFill>
                <a:cs typeface="B Yagut" panose="00000400000000000000" pitchFamily="2" charset="-78"/>
              </a:rPr>
              <a:t>0</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7</a:t>
            </a:r>
            <a:r>
              <a:rPr lang="ar-SA" sz="2300" dirty="0">
                <a:solidFill>
                  <a:schemeClr val="tx1"/>
                </a:solidFill>
                <a:cs typeface="B Yagut" panose="00000400000000000000" pitchFamily="2" charset="-78"/>
              </a:rPr>
              <a:t> -</a:t>
            </a:r>
            <a:r>
              <a:rPr lang="en-US" sz="2300" dirty="0">
                <a:solidFill>
                  <a:schemeClr val="tx1"/>
                </a:solidFill>
                <a:cs typeface="B Yagut" panose="00000400000000000000" pitchFamily="2" charset="-78"/>
              </a:rPr>
              <a:t>3</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5</a:t>
            </a:r>
            <a:r>
              <a:rPr lang="ar-SA" sz="2300" dirty="0">
                <a:solidFill>
                  <a:schemeClr val="tx1"/>
                </a:solidFill>
                <a:cs typeface="B Yagut" panose="00000400000000000000" pitchFamily="2" charset="-78"/>
              </a:rPr>
              <a:t>+  و قطر  </a:t>
            </a:r>
            <a:r>
              <a:rPr lang="en-US" sz="2300" dirty="0">
                <a:solidFill>
                  <a:schemeClr val="tx1"/>
                </a:solidFill>
                <a:cs typeface="B Yagut" panose="00000400000000000000" pitchFamily="2" charset="-78"/>
              </a:rPr>
              <a:t>1</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1</a:t>
            </a:r>
            <a:r>
              <a:rPr lang="ar-SA" sz="2300" dirty="0">
                <a:solidFill>
                  <a:schemeClr val="tx1"/>
                </a:solidFill>
                <a:cs typeface="B Yagut" panose="00000400000000000000" pitchFamily="2" charset="-78"/>
              </a:rPr>
              <a:t>+- </a:t>
            </a:r>
            <a:r>
              <a:rPr lang="en-US" sz="2300" dirty="0">
                <a:solidFill>
                  <a:schemeClr val="tx1"/>
                </a:solidFill>
                <a:cs typeface="B Yagut" panose="00000400000000000000" pitchFamily="2" charset="-78"/>
              </a:rPr>
              <a:t>0</a:t>
            </a:r>
            <a:r>
              <a:rPr lang="ar-SA" sz="2300" dirty="0">
                <a:solidFill>
                  <a:schemeClr val="tx1"/>
                </a:solidFill>
                <a:cs typeface="B Yagut" panose="00000400000000000000" pitchFamily="2" charset="-78"/>
              </a:rPr>
              <a:t>.</a:t>
            </a:r>
            <a:r>
              <a:rPr lang="en-US" sz="2300" dirty="0">
                <a:solidFill>
                  <a:schemeClr val="tx1"/>
                </a:solidFill>
                <a:cs typeface="B Yagut" panose="00000400000000000000" pitchFamily="2" charset="-78"/>
              </a:rPr>
              <a:t>2</a:t>
            </a:r>
            <a:r>
              <a:rPr lang="ar-SA" sz="2300" dirty="0">
                <a:solidFill>
                  <a:schemeClr val="tx1"/>
                </a:solidFill>
                <a:cs typeface="B Yagut" panose="00000400000000000000" pitchFamily="2" charset="-78"/>
              </a:rPr>
              <a:t>   است.درصورت غيرطبيعي بودن به فوق تخصص غدد ارجاع دهيد. </a:t>
            </a:r>
            <a:endParaRPr lang="en-US" sz="23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en-US" sz="2300" dirty="0">
              <a:solidFill>
                <a:schemeClr val="tx1"/>
              </a:solidFill>
              <a:cs typeface="B Yagut" panose="00000400000000000000" pitchFamily="2" charset="-78"/>
            </a:endParaRPr>
          </a:p>
        </p:txBody>
      </p:sp>
      <p:pic>
        <p:nvPicPr>
          <p:cNvPr id="4" name="1C2677B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2268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45327" y="1003610"/>
            <a:ext cx="11764537" cy="5754029"/>
          </a:xfrm>
        </p:spPr>
        <p:txBody>
          <a:bodyPr>
            <a:noAutofit/>
          </a:bodyPr>
          <a:lstStyle/>
          <a:p>
            <a:pPr marL="342900" indent="-342900" algn="r" rtl="1">
              <a:lnSpc>
                <a:spcPct val="200000"/>
              </a:lnSpc>
              <a:buFont typeface="Wingdings" panose="05000000000000000000" pitchFamily="2" charset="2"/>
              <a:buChar char="ü"/>
            </a:pPr>
            <a:r>
              <a:rPr lang="fa-IR" sz="2100" dirty="0" smtClean="0">
                <a:solidFill>
                  <a:srgbClr val="FF0000"/>
                </a:solidFill>
                <a:cs typeface="B Yagut" panose="00000400000000000000" pitchFamily="2" charset="-78"/>
              </a:rPr>
              <a:t> </a:t>
            </a:r>
            <a:r>
              <a:rPr lang="ar-SA" sz="2100" dirty="0">
                <a:solidFill>
                  <a:srgbClr val="FF0000"/>
                </a:solidFill>
                <a:cs typeface="B Yagut" panose="00000400000000000000" pitchFamily="2" charset="-78"/>
              </a:rPr>
              <a:t>اندمها: </a:t>
            </a:r>
            <a:r>
              <a:rPr lang="ar-SA" sz="2100" dirty="0">
                <a:solidFill>
                  <a:schemeClr val="tx1"/>
                </a:solidFill>
                <a:cs typeface="B Yagut" panose="00000400000000000000" pitchFamily="2" charset="-78"/>
              </a:rPr>
              <a:t>اندامهاي فوقاني و تحتاني بايد از نظر ناهنجاريهايي از قبيل وجود انگشتان اضافي يا چسبيدن انگشتان به يکديگر </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پلي</a:t>
            </a:r>
            <a:r>
              <a:rPr lang="ar-SA" sz="2100" dirty="0">
                <a:solidFill>
                  <a:schemeClr val="tx1"/>
                </a:solidFill>
                <a:cs typeface="B Yagut" panose="00000400000000000000" pitchFamily="2" charset="-78"/>
              </a:rPr>
              <a:t> داكتيلي و سين </a:t>
            </a:r>
            <a:r>
              <a:rPr lang="ar-SA" sz="2100" dirty="0" smtClean="0">
                <a:solidFill>
                  <a:schemeClr val="tx1"/>
                </a:solidFill>
                <a:cs typeface="B Yagut" panose="00000400000000000000" pitchFamily="2" charset="-78"/>
              </a:rPr>
              <a:t>داكتيلي</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و پا </a:t>
            </a:r>
            <a:r>
              <a:rPr lang="ar-SA" sz="2100" dirty="0" smtClean="0">
                <a:solidFill>
                  <a:schemeClr val="tx1"/>
                </a:solidFill>
                <a:cs typeface="B Yagut" panose="00000400000000000000" pitchFamily="2" charset="-78"/>
              </a:rPr>
              <a:t>چنبري</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 </a:t>
            </a:r>
            <a:r>
              <a:rPr lang="en-US" sz="2100" dirty="0">
                <a:solidFill>
                  <a:schemeClr val="tx1"/>
                </a:solidFill>
                <a:cs typeface="B Yagut" panose="00000400000000000000" pitchFamily="2" charset="-78"/>
              </a:rPr>
              <a:t>club </a:t>
            </a:r>
            <a:r>
              <a:rPr lang="en-US" sz="2100" dirty="0" smtClean="0">
                <a:solidFill>
                  <a:schemeClr val="tx1"/>
                </a:solidFill>
                <a:cs typeface="B Yagut" panose="00000400000000000000" pitchFamily="2" charset="-78"/>
              </a:rPr>
              <a:t>foot</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بررسي شوند. در تمام نوزادان مفصل هيپ بايد از نظر در رفتگي مادرزادي معاينه گردد. رفلکس مورو بهترين تست براي بررسي تون نوزاد است</a:t>
            </a:r>
            <a:r>
              <a:rPr lang="ar-SA" sz="2100" dirty="0" smtClean="0">
                <a:solidFill>
                  <a:schemeClr val="tx1"/>
                </a:solidFill>
                <a:cs typeface="B Yagut" panose="00000400000000000000" pitchFamily="2" charset="-78"/>
              </a:rPr>
              <a:t>.</a:t>
            </a:r>
            <a:r>
              <a:rPr lang="fa-IR" sz="2100" dirty="0" smtClean="0">
                <a:solidFill>
                  <a:schemeClr val="tx1"/>
                </a:solidFill>
                <a:cs typeface="B Yagut" panose="00000400000000000000" pitchFamily="2" charset="-78"/>
              </a:rPr>
              <a:t>( رفلکسی که در آن یا کودک تکان داده می شود و یا حتی با صدای بلند تحریک می شود . در این حالت کودک سریعا دستها و پاهایش را به حالت آغوش باز می کند ) </a:t>
            </a:r>
            <a:r>
              <a:rPr lang="ar-SA" sz="2100" dirty="0" smtClean="0">
                <a:solidFill>
                  <a:schemeClr val="tx1"/>
                </a:solidFill>
                <a:cs typeface="B Yagut" panose="00000400000000000000" pitchFamily="2" charset="-78"/>
              </a:rPr>
              <a:t> </a:t>
            </a:r>
            <a:endParaRPr lang="en-US" sz="2100" dirty="0">
              <a:solidFill>
                <a:schemeClr val="tx1"/>
              </a:solidFill>
              <a:cs typeface="B Yagut" panose="00000400000000000000" pitchFamily="2" charset="-78"/>
            </a:endParaRPr>
          </a:p>
          <a:p>
            <a:pPr marL="342900" indent="-342900" algn="r" rtl="1">
              <a:lnSpc>
                <a:spcPct val="200000"/>
              </a:lnSpc>
              <a:buFont typeface="Wingdings" panose="05000000000000000000" pitchFamily="2" charset="2"/>
              <a:buChar char="ü"/>
            </a:pPr>
            <a:r>
              <a:rPr lang="ar-SA" sz="2100" dirty="0">
                <a:solidFill>
                  <a:schemeClr val="tx1"/>
                </a:solidFill>
                <a:cs typeface="B Yagut" panose="00000400000000000000" pitchFamily="2" charset="-78"/>
              </a:rPr>
              <a:t>اندامها ولگن را از نظرشکل غيرطبيعي اندام ها ودررفتگي مادرزادي </a:t>
            </a:r>
            <a:r>
              <a:rPr lang="ar-SA" sz="2100" dirty="0" smtClean="0">
                <a:solidFill>
                  <a:schemeClr val="tx1"/>
                </a:solidFill>
                <a:cs typeface="B Yagut" panose="00000400000000000000" pitchFamily="2" charset="-78"/>
              </a:rPr>
              <a:t>لگن</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مانور </a:t>
            </a:r>
            <a:r>
              <a:rPr lang="ar-SA" sz="2100" dirty="0">
                <a:solidFill>
                  <a:schemeClr val="tx1"/>
                </a:solidFill>
                <a:cs typeface="B Yagut" panose="00000400000000000000" pitchFamily="2" charset="-78"/>
              </a:rPr>
              <a:t>ارتولاني و </a:t>
            </a:r>
            <a:r>
              <a:rPr lang="ar-SA" sz="2100" dirty="0" smtClean="0">
                <a:solidFill>
                  <a:schemeClr val="tx1"/>
                </a:solidFill>
                <a:cs typeface="B Yagut" panose="00000400000000000000" pitchFamily="2" charset="-78"/>
              </a:rPr>
              <a:t>بارلو</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بررسي كنيد. بسياري از مشکلات طبيعي يا </a:t>
            </a:r>
            <a:r>
              <a:rPr lang="ar-SA" sz="2100" dirty="0" smtClean="0">
                <a:solidFill>
                  <a:schemeClr val="tx1"/>
                </a:solidFill>
                <a:cs typeface="B Yagut" panose="00000400000000000000" pitchFamily="2" charset="-78"/>
              </a:rPr>
              <a:t>فيزيولوژيک</a:t>
            </a:r>
            <a:r>
              <a:rPr lang="fa-IR" sz="2100" dirty="0">
                <a:solidFill>
                  <a:schemeClr val="tx1"/>
                </a:solidFill>
                <a:cs typeface="B Yagut" panose="00000400000000000000" pitchFamily="2" charset="-78"/>
              </a:rPr>
              <a:t> </a:t>
            </a:r>
            <a:r>
              <a:rPr lang="fa-IR" sz="2100" dirty="0" smtClean="0">
                <a:solidFill>
                  <a:schemeClr val="tx1"/>
                </a:solidFill>
                <a:cs typeface="B Yagut" panose="00000400000000000000" pitchFamily="2" charset="-78"/>
              </a:rPr>
              <a:t>است</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و خودش برطرف مي شود و بايستي نگراني والدين را برطرف </a:t>
            </a:r>
            <a:r>
              <a:rPr lang="ar-SA" sz="2100" dirty="0" smtClean="0">
                <a:solidFill>
                  <a:schemeClr val="tx1"/>
                </a:solidFill>
                <a:cs typeface="B Yagut" panose="00000400000000000000" pitchFamily="2" charset="-78"/>
              </a:rPr>
              <a:t>كرد</a:t>
            </a:r>
            <a:r>
              <a:rPr lang="fa-IR" sz="2100" dirty="0" smtClean="0">
                <a:solidFill>
                  <a:schemeClr val="tx1"/>
                </a:solidFill>
                <a:cs typeface="B Yagut" panose="00000400000000000000" pitchFamily="2" charset="-78"/>
              </a:rPr>
              <a:t>.</a:t>
            </a:r>
            <a:r>
              <a:rPr lang="ar-SA" sz="2100" dirty="0" smtClean="0">
                <a:solidFill>
                  <a:schemeClr val="tx1"/>
                </a:solidFill>
                <a:cs typeface="B Yagut" panose="00000400000000000000" pitchFamily="2" charset="-78"/>
              </a:rPr>
              <a:t> </a:t>
            </a:r>
            <a:endParaRPr lang="fa-IR" sz="2100" dirty="0" smtClean="0">
              <a:solidFill>
                <a:schemeClr val="tx1"/>
              </a:solidFill>
              <a:cs typeface="B Yagut" panose="00000400000000000000" pitchFamily="2" charset="-78"/>
            </a:endParaRPr>
          </a:p>
          <a:p>
            <a:pPr marL="342900" lvl="0" indent="-342900" algn="r" rtl="1">
              <a:lnSpc>
                <a:spcPct val="200000"/>
              </a:lnSpc>
              <a:buFont typeface="Wingdings" panose="05000000000000000000" pitchFamily="2" charset="2"/>
              <a:buChar char="ü"/>
            </a:pPr>
            <a:r>
              <a:rPr lang="fa-IR" sz="2100" dirty="0">
                <a:solidFill>
                  <a:schemeClr val="tx1"/>
                </a:solidFill>
                <a:cs typeface="B Yagut" panose="00000400000000000000" pitchFamily="2" charset="-78"/>
              </a:rPr>
              <a:t> </a:t>
            </a:r>
            <a:r>
              <a:rPr lang="ar-SA" sz="2100" dirty="0">
                <a:solidFill>
                  <a:schemeClr val="tx1"/>
                </a:solidFill>
                <a:cs typeface="B Yagut" panose="00000400000000000000" pitchFamily="2" charset="-78"/>
              </a:rPr>
              <a:t>پشت: ستون فقرات را از نظرشکل غيرطبيعي، توده، سينوسها و </a:t>
            </a:r>
            <a:r>
              <a:rPr lang="ar-SA" sz="2100" dirty="0" smtClean="0">
                <a:solidFill>
                  <a:schemeClr val="tx1"/>
                </a:solidFill>
                <a:cs typeface="B Yagut" panose="00000400000000000000" pitchFamily="2" charset="-78"/>
              </a:rPr>
              <a:t>وجود</a:t>
            </a:r>
            <a:r>
              <a:rPr lang="fa-IR" sz="2100" dirty="0" smtClean="0">
                <a:solidFill>
                  <a:schemeClr val="tx1"/>
                </a:solidFill>
                <a:cs typeface="B Yagut" panose="00000400000000000000" pitchFamily="2" charset="-78"/>
              </a:rPr>
              <a:t> </a:t>
            </a:r>
            <a:r>
              <a:rPr lang="ar-SA" sz="2100" dirty="0" smtClean="0">
                <a:solidFill>
                  <a:schemeClr val="tx1"/>
                </a:solidFill>
                <a:cs typeface="B Yagut" panose="00000400000000000000" pitchFamily="2" charset="-78"/>
              </a:rPr>
              <a:t>توده مو</a:t>
            </a:r>
            <a:r>
              <a:rPr lang="fa-IR" sz="2100" dirty="0" smtClean="0">
                <a:solidFill>
                  <a:schemeClr val="tx1"/>
                </a:solidFill>
                <a:cs typeface="B Yagut" panose="00000400000000000000" pitchFamily="2" charset="-78"/>
              </a:rPr>
              <a:t>و اسپاینا بیفیدا ( بیرون زدگی نخاع ) </a:t>
            </a:r>
            <a:r>
              <a:rPr lang="ar-SA" sz="2100" dirty="0" smtClean="0">
                <a:solidFill>
                  <a:schemeClr val="tx1"/>
                </a:solidFill>
                <a:cs typeface="B Yagut" panose="00000400000000000000" pitchFamily="2" charset="-78"/>
              </a:rPr>
              <a:t> </a:t>
            </a:r>
            <a:r>
              <a:rPr lang="ar-SA" sz="2100" dirty="0">
                <a:solidFill>
                  <a:schemeClr val="tx1"/>
                </a:solidFill>
                <a:cs typeface="B Yagut" panose="00000400000000000000" pitchFamily="2" charset="-78"/>
              </a:rPr>
              <a:t>بررسي كنيد. </a:t>
            </a:r>
            <a:endParaRPr lang="en-US" sz="2100" dirty="0">
              <a:solidFill>
                <a:schemeClr val="tx1"/>
              </a:solidFill>
              <a:cs typeface="B Yagut" panose="00000400000000000000" pitchFamily="2" charset="-78"/>
            </a:endParaRPr>
          </a:p>
          <a:p>
            <a:pPr algn="r" rtl="1">
              <a:lnSpc>
                <a:spcPct val="200000"/>
              </a:lnSpc>
            </a:pPr>
            <a:endParaRPr lang="en-US" sz="2100" dirty="0">
              <a:solidFill>
                <a:schemeClr val="tx1"/>
              </a:solidFill>
              <a:cs typeface="B Yagut" panose="00000400000000000000" pitchFamily="2" charset="-78"/>
            </a:endParaRPr>
          </a:p>
        </p:txBody>
      </p:sp>
      <p:pic>
        <p:nvPicPr>
          <p:cNvPr id="4" name="84C1AA5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577912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56480"/>
            <a:ext cx="10515600" cy="691374"/>
          </a:xfrm>
        </p:spPr>
        <p:txBody>
          <a:bodyPr>
            <a:noAutofit/>
          </a:bodyPr>
          <a:lstStyle/>
          <a:p>
            <a:pPr algn="r" rtl="1"/>
            <a:r>
              <a:rPr lang="fa-IR" sz="4800" dirty="0" smtClean="0">
                <a:cs typeface="B Yagut" panose="00000400000000000000" pitchFamily="2" charset="-78"/>
              </a:rPr>
              <a:t>فهرست عناوین :</a:t>
            </a:r>
            <a:endParaRPr lang="en-US" sz="4800" dirty="0">
              <a:cs typeface="B Yagut" panose="00000400000000000000" pitchFamily="2" charset="-78"/>
            </a:endParaRPr>
          </a:p>
        </p:txBody>
      </p:sp>
      <p:sp>
        <p:nvSpPr>
          <p:cNvPr id="3" name="Text Placeholder 2"/>
          <p:cNvSpPr>
            <a:spLocks noGrp="1"/>
          </p:cNvSpPr>
          <p:nvPr>
            <p:ph type="body" idx="1"/>
          </p:nvPr>
        </p:nvSpPr>
        <p:spPr>
          <a:xfrm>
            <a:off x="446049" y="1092820"/>
            <a:ext cx="11218127" cy="5419491"/>
          </a:xfrm>
        </p:spPr>
        <p:txBody>
          <a:bodyPr/>
          <a:lstStyle/>
          <a:p>
            <a:pPr marL="342900" indent="-342900" algn="r" rtl="1">
              <a:lnSpc>
                <a:spcPct val="150000"/>
              </a:lnSpc>
              <a:buFont typeface="Wingdings" panose="05000000000000000000" pitchFamily="2" charset="2"/>
              <a:buChar char="ü"/>
            </a:pPr>
            <a:r>
              <a:rPr lang="fa-IR" dirty="0" smtClean="0">
                <a:solidFill>
                  <a:schemeClr val="tx1"/>
                </a:solidFill>
                <a:cs typeface="B Yagut" panose="00000400000000000000" pitchFamily="2" charset="-78"/>
              </a:rPr>
              <a:t>انتظار می رود در پایان این درس فراگیر بتواند : </a:t>
            </a:r>
          </a:p>
          <a:p>
            <a:pPr algn="r" rtl="1">
              <a:lnSpc>
                <a:spcPct val="150000"/>
              </a:lnSpc>
            </a:pPr>
            <a:r>
              <a:rPr lang="fa-IR" dirty="0">
                <a:solidFill>
                  <a:schemeClr val="tx1"/>
                </a:solidFill>
                <a:cs typeface="B Yagut" panose="00000400000000000000" pitchFamily="2" charset="-78"/>
              </a:rPr>
              <a:t>1</a:t>
            </a:r>
            <a:r>
              <a:rPr lang="fa-IR" dirty="0" smtClean="0">
                <a:solidFill>
                  <a:schemeClr val="tx1"/>
                </a:solidFill>
                <a:cs typeface="B Yagut" panose="00000400000000000000" pitchFamily="2" charset="-78"/>
              </a:rPr>
              <a:t>- زمان اولین معاینه در کودک را بداند. </a:t>
            </a:r>
          </a:p>
          <a:p>
            <a:pPr algn="r" rtl="1">
              <a:lnSpc>
                <a:spcPct val="150000"/>
              </a:lnSpc>
            </a:pPr>
            <a:r>
              <a:rPr lang="fa-IR" dirty="0" smtClean="0">
                <a:solidFill>
                  <a:schemeClr val="tx1"/>
                </a:solidFill>
                <a:cs typeface="B Yagut" panose="00000400000000000000" pitchFamily="2" charset="-78"/>
              </a:rPr>
              <a:t>2- اصول اولین معاینه کودک را شرح دهد . </a:t>
            </a:r>
          </a:p>
          <a:p>
            <a:pPr algn="r" rtl="1">
              <a:lnSpc>
                <a:spcPct val="150000"/>
              </a:lnSpc>
            </a:pPr>
            <a:r>
              <a:rPr lang="fa-IR" dirty="0" smtClean="0">
                <a:solidFill>
                  <a:schemeClr val="tx1"/>
                </a:solidFill>
                <a:cs typeface="B Yagut" panose="00000400000000000000" pitchFamily="2" charset="-78"/>
              </a:rPr>
              <a:t>3- نکات مورد بررسی در اولین معاینه کودک را رعایت کند . </a:t>
            </a:r>
          </a:p>
          <a:p>
            <a:pPr algn="r" rtl="1">
              <a:lnSpc>
                <a:spcPct val="150000"/>
              </a:lnSpc>
            </a:pPr>
            <a:r>
              <a:rPr lang="fa-IR" dirty="0" smtClean="0">
                <a:solidFill>
                  <a:schemeClr val="tx1"/>
                </a:solidFill>
                <a:cs typeface="B Yagut" panose="00000400000000000000" pitchFamily="2" charset="-78"/>
              </a:rPr>
              <a:t>4- ارزیابی و طبقه بندی مشکلات در اولین معاینه کودک را انجام دهد و نوزاد طبیعی را از غیر طبعی تشخیص دهد .  </a:t>
            </a:r>
          </a:p>
          <a:p>
            <a:pPr algn="r" rtl="1">
              <a:lnSpc>
                <a:spcPct val="150000"/>
              </a:lnSpc>
            </a:pPr>
            <a:r>
              <a:rPr lang="fa-IR" dirty="0" smtClean="0">
                <a:solidFill>
                  <a:schemeClr val="tx1"/>
                </a:solidFill>
                <a:cs typeface="B Yagut" panose="00000400000000000000" pitchFamily="2" charset="-78"/>
              </a:rPr>
              <a:t>5- ارجاع و پیگیری در هنگام اولین  معاینه کودک را به درستی انجام دهد .  </a:t>
            </a:r>
          </a:p>
          <a:p>
            <a:pPr algn="r" rtl="1">
              <a:lnSpc>
                <a:spcPct val="150000"/>
              </a:lnSpc>
            </a:pPr>
            <a:r>
              <a:rPr lang="fa-IR" dirty="0" smtClean="0">
                <a:solidFill>
                  <a:schemeClr val="tx1"/>
                </a:solidFill>
                <a:cs typeface="B Yagut" panose="00000400000000000000" pitchFamily="2" charset="-78"/>
              </a:rPr>
              <a:t>7- نتیجه گیری َ</a:t>
            </a:r>
          </a:p>
        </p:txBody>
      </p:sp>
      <p:pic>
        <p:nvPicPr>
          <p:cNvPr id="4" name="CED73EB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1317910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800" dirty="0" smtClean="0">
                <a:cs typeface="B Yagut" panose="00000400000000000000" pitchFamily="2" charset="-78"/>
              </a:rPr>
              <a:t>اولین معاینه کودک:</a:t>
            </a:r>
            <a:endParaRPr lang="en-US" sz="4800" dirty="0">
              <a:cs typeface="B Yagut" panose="00000400000000000000" pitchFamily="2" charset="-78"/>
            </a:endParaRPr>
          </a:p>
        </p:txBody>
      </p:sp>
      <p:sp>
        <p:nvSpPr>
          <p:cNvPr id="3" name="Text Placeholder 2"/>
          <p:cNvSpPr>
            <a:spLocks noGrp="1"/>
          </p:cNvSpPr>
          <p:nvPr>
            <p:ph type="body" idx="1"/>
          </p:nvPr>
        </p:nvSpPr>
        <p:spPr>
          <a:xfrm>
            <a:off x="245327" y="747132"/>
            <a:ext cx="11764537" cy="6010507"/>
          </a:xfrm>
        </p:spPr>
        <p:txBody>
          <a:bodyPr>
            <a:noAutofit/>
          </a:bodyPr>
          <a:lstStyle/>
          <a:p>
            <a:pPr marL="342900" indent="-342900" algn="r" rtl="1">
              <a:lnSpc>
                <a:spcPct val="150000"/>
              </a:lnSpc>
              <a:buFont typeface="Wingdings" panose="05000000000000000000" pitchFamily="2" charset="2"/>
              <a:buChar char="ü"/>
            </a:pPr>
            <a:r>
              <a:rPr lang="ar-SA" sz="2200" b="1" dirty="0" smtClean="0">
                <a:solidFill>
                  <a:schemeClr val="tx1"/>
                </a:solidFill>
                <a:cs typeface="B Yagut" panose="00000400000000000000" pitchFamily="2" charset="-78"/>
              </a:rPr>
              <a:t>پاچنبري: </a:t>
            </a:r>
            <a:r>
              <a:rPr lang="ar-SA" sz="2200" dirty="0">
                <a:solidFill>
                  <a:schemeClr val="tx1"/>
                </a:solidFill>
                <a:cs typeface="B Yagut" panose="00000400000000000000" pitchFamily="2" charset="-78"/>
              </a:rPr>
              <a:t>اختلال مادرزادي است كه همراه سفتي پا، آرتروفي خفيف عضلاني پشت ساق و هيپوپلازي </a:t>
            </a:r>
            <a:r>
              <a:rPr lang="ar-SA" sz="2200" dirty="0" smtClean="0">
                <a:solidFill>
                  <a:schemeClr val="tx1"/>
                </a:solidFill>
                <a:cs typeface="B Yagut" panose="00000400000000000000" pitchFamily="2" charset="-78"/>
              </a:rPr>
              <a:t>استخوانهاي </a:t>
            </a:r>
            <a:r>
              <a:rPr lang="ar-SA" sz="2200" dirty="0">
                <a:solidFill>
                  <a:schemeClr val="tx1"/>
                </a:solidFill>
                <a:cs typeface="B Yagut" panose="00000400000000000000" pitchFamily="2" charset="-78"/>
              </a:rPr>
              <a:t>پا است. در پسرها بيشتر و </a:t>
            </a:r>
            <a:r>
              <a:rPr lang="en-US" sz="2200" i="1" dirty="0">
                <a:solidFill>
                  <a:schemeClr val="tx1"/>
                </a:solidFill>
                <a:cs typeface="B Yagut" panose="00000400000000000000" pitchFamily="2" charset="-78"/>
              </a:rPr>
              <a:t>50</a:t>
            </a:r>
            <a:r>
              <a:rPr lang="ar-SA" sz="2200" dirty="0">
                <a:solidFill>
                  <a:schemeClr val="tx1"/>
                </a:solidFill>
                <a:cs typeface="B Yagut" panose="00000400000000000000" pitchFamily="2" charset="-78"/>
              </a:rPr>
              <a:t>% دوطرفه است .در فرزندان بعدي احتمالش </a:t>
            </a:r>
            <a:r>
              <a:rPr lang="en-US" sz="2200" i="1" dirty="0">
                <a:solidFill>
                  <a:schemeClr val="tx1"/>
                </a:solidFill>
                <a:cs typeface="B Yagut" panose="00000400000000000000" pitchFamily="2" charset="-78"/>
              </a:rPr>
              <a:t>3</a:t>
            </a:r>
            <a:r>
              <a:rPr lang="ar-SA" sz="2200" dirty="0">
                <a:solidFill>
                  <a:schemeClr val="tx1"/>
                </a:solidFill>
                <a:cs typeface="B Yagut" panose="00000400000000000000" pitchFamily="2" charset="-78"/>
              </a:rPr>
              <a:t>% ، جمعيت عادي </a:t>
            </a:r>
            <a:r>
              <a:rPr lang="en-US" sz="2200" i="1" dirty="0">
                <a:solidFill>
                  <a:schemeClr val="tx1"/>
                </a:solidFill>
                <a:cs typeface="B Yagut" panose="00000400000000000000" pitchFamily="2" charset="-78"/>
              </a:rPr>
              <a:t>1</a:t>
            </a:r>
            <a:r>
              <a:rPr lang="ar-SA" sz="2200" dirty="0">
                <a:solidFill>
                  <a:schemeClr val="tx1"/>
                </a:solidFill>
                <a:cs typeface="B Yagut" panose="00000400000000000000" pitchFamily="2" charset="-78"/>
              </a:rPr>
              <a:t> درهزار و فرزندان فرد مبتلا </a:t>
            </a:r>
            <a:r>
              <a:rPr lang="en-US" sz="2200" i="1" dirty="0">
                <a:solidFill>
                  <a:schemeClr val="tx1"/>
                </a:solidFill>
                <a:cs typeface="B Yagut" panose="00000400000000000000" pitchFamily="2" charset="-78"/>
              </a:rPr>
              <a:t>30</a:t>
            </a:r>
            <a:r>
              <a:rPr lang="ar-SA" sz="2200" dirty="0">
                <a:solidFill>
                  <a:schemeClr val="tx1"/>
                </a:solidFill>
                <a:cs typeface="B Yagut" panose="00000400000000000000" pitchFamily="2" charset="-78"/>
              </a:rPr>
              <a:t>-</a:t>
            </a:r>
            <a:r>
              <a:rPr lang="en-US" sz="2200" i="1" dirty="0">
                <a:solidFill>
                  <a:schemeClr val="tx1"/>
                </a:solidFill>
                <a:cs typeface="B Yagut" panose="00000400000000000000" pitchFamily="2" charset="-78"/>
              </a:rPr>
              <a:t>20</a:t>
            </a:r>
            <a:r>
              <a:rPr lang="ar-SA" sz="2200" dirty="0">
                <a:solidFill>
                  <a:schemeClr val="tx1"/>
                </a:solidFill>
                <a:cs typeface="B Yagut" panose="00000400000000000000" pitchFamily="2" charset="-78"/>
              </a:rPr>
              <a:t>% است. درمان با بانداژ و گچ كيري و تعويض </a:t>
            </a:r>
            <a:r>
              <a:rPr lang="en-US" sz="2200" i="1" dirty="0">
                <a:solidFill>
                  <a:schemeClr val="tx1"/>
                </a:solidFill>
                <a:cs typeface="B Yagut" panose="00000400000000000000" pitchFamily="2" charset="-78"/>
              </a:rPr>
              <a:t>1</a:t>
            </a:r>
            <a:r>
              <a:rPr lang="ar-SA" sz="2200" dirty="0">
                <a:solidFill>
                  <a:schemeClr val="tx1"/>
                </a:solidFill>
                <a:cs typeface="B Yagut" panose="00000400000000000000" pitchFamily="2" charset="-78"/>
              </a:rPr>
              <a:t> تا </a:t>
            </a:r>
            <a:r>
              <a:rPr lang="en-US" sz="2200" i="1"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هفته يکبار كه بايد تا </a:t>
            </a:r>
            <a:r>
              <a:rPr lang="en-US" sz="2200" i="1" dirty="0">
                <a:solidFill>
                  <a:schemeClr val="tx1"/>
                </a:solidFill>
                <a:cs typeface="B Yagut" panose="00000400000000000000" pitchFamily="2" charset="-78"/>
              </a:rPr>
              <a:t>3</a:t>
            </a:r>
            <a:r>
              <a:rPr lang="ar-SA" sz="2200" dirty="0">
                <a:solidFill>
                  <a:schemeClr val="tx1"/>
                </a:solidFill>
                <a:cs typeface="B Yagut" panose="00000400000000000000" pitchFamily="2" charset="-78"/>
              </a:rPr>
              <a:t> ماهگي خوب شوند و سپس ادامه درمان و چنانچه پاسخ نداد عمل جراحي انجام مي گيرد .</a:t>
            </a:r>
            <a:r>
              <a:rPr lang="ar-SA" sz="2200" b="1" dirty="0">
                <a:solidFill>
                  <a:schemeClr val="tx1"/>
                </a:solidFill>
                <a:cs typeface="B Yagut" panose="00000400000000000000" pitchFamily="2" charset="-78"/>
              </a:rPr>
              <a:t> </a:t>
            </a:r>
            <a:endParaRPr lang="en-US"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ar-SA" sz="2200" b="1" dirty="0">
                <a:solidFill>
                  <a:schemeClr val="tx1"/>
                </a:solidFill>
                <a:cs typeface="B Yagut" panose="00000400000000000000" pitchFamily="2" charset="-78"/>
              </a:rPr>
              <a:t>قوس دار بودن اندام تحتاني</a:t>
            </a:r>
            <a:r>
              <a:rPr lang="ar-SA" sz="2200" dirty="0">
                <a:solidFill>
                  <a:schemeClr val="tx1"/>
                </a:solidFill>
                <a:cs typeface="B Yagut" panose="00000400000000000000" pitchFamily="2" charset="-78"/>
              </a:rPr>
              <a:t> </a:t>
            </a:r>
            <a:r>
              <a:rPr lang="en-US" sz="2200" i="1" dirty="0">
                <a:solidFill>
                  <a:schemeClr val="tx1"/>
                </a:solidFill>
                <a:cs typeface="B Yagut" panose="00000400000000000000" pitchFamily="2" charset="-78"/>
              </a:rPr>
              <a:t>12</a:t>
            </a:r>
            <a:r>
              <a:rPr lang="ar-SA" sz="2200" dirty="0">
                <a:solidFill>
                  <a:schemeClr val="tx1"/>
                </a:solidFill>
                <a:cs typeface="B Yagut" panose="00000400000000000000" pitchFamily="2" charset="-78"/>
              </a:rPr>
              <a:t>- </a:t>
            </a:r>
            <a:r>
              <a:rPr lang="en-US" sz="2200" i="1" dirty="0">
                <a:solidFill>
                  <a:schemeClr val="tx1"/>
                </a:solidFill>
                <a:cs typeface="B Yagut" panose="00000400000000000000" pitchFamily="2" charset="-78"/>
              </a:rPr>
              <a:t>6</a:t>
            </a:r>
            <a:r>
              <a:rPr lang="ar-SA" sz="2200" dirty="0">
                <a:solidFill>
                  <a:schemeClr val="tx1"/>
                </a:solidFill>
                <a:cs typeface="B Yagut" panose="00000400000000000000" pitchFamily="2" charset="-78"/>
              </a:rPr>
              <a:t> ماه پس از راه افتادن مستقل كودك،  برطرف مي شو د. </a:t>
            </a:r>
            <a:endParaRPr lang="en-US" sz="2200" dirty="0">
              <a:solidFill>
                <a:schemeClr val="tx1"/>
              </a:solidFill>
              <a:cs typeface="B Yagut" panose="00000400000000000000" pitchFamily="2" charset="-78"/>
            </a:endParaRPr>
          </a:p>
          <a:p>
            <a:pPr algn="r" rtl="1">
              <a:lnSpc>
                <a:spcPct val="150000"/>
              </a:lnSpc>
            </a:pPr>
            <a:r>
              <a:rPr lang="ar-SA" sz="2200" dirty="0">
                <a:solidFill>
                  <a:schemeClr val="tx1"/>
                </a:solidFill>
                <a:cs typeface="B Yagut" panose="00000400000000000000" pitchFamily="2" charset="-78"/>
              </a:rPr>
              <a:t>  ژنووالگرم </a:t>
            </a:r>
            <a:r>
              <a:rPr lang="fa-IR" sz="2200" dirty="0" smtClean="0">
                <a:solidFill>
                  <a:schemeClr val="tx1"/>
                </a:solidFill>
                <a:cs typeface="B Yagut" panose="00000400000000000000" pitchFamily="2" charset="-78"/>
              </a:rPr>
              <a:t>(</a:t>
            </a:r>
            <a:r>
              <a:rPr lang="ar-SA" sz="2200" dirty="0" smtClean="0">
                <a:solidFill>
                  <a:schemeClr val="tx1"/>
                </a:solidFill>
                <a:cs typeface="B Yagut" panose="00000400000000000000" pitchFamily="2" charset="-78"/>
              </a:rPr>
              <a:t>زانوي </a:t>
            </a:r>
            <a:r>
              <a:rPr lang="ar-SA" sz="2200" dirty="0">
                <a:solidFill>
                  <a:schemeClr val="tx1"/>
                </a:solidFill>
                <a:cs typeface="B Yagut" panose="00000400000000000000" pitchFamily="2" charset="-78"/>
              </a:rPr>
              <a:t>گره </a:t>
            </a:r>
            <a:r>
              <a:rPr lang="ar-SA" sz="2200" dirty="0" smtClean="0">
                <a:solidFill>
                  <a:schemeClr val="tx1"/>
                </a:solidFill>
                <a:cs typeface="B Yagut" panose="00000400000000000000" pitchFamily="2" charset="-78"/>
              </a:rPr>
              <a:t>خورده</a:t>
            </a:r>
            <a:r>
              <a:rPr lang="fa-IR" sz="2200" dirty="0" smtClean="0">
                <a:solidFill>
                  <a:schemeClr val="tx1"/>
                </a:solidFill>
                <a:cs typeface="B Yagut" panose="00000400000000000000" pitchFamily="2" charset="-78"/>
              </a:rPr>
              <a:t>)</a:t>
            </a:r>
            <a:r>
              <a:rPr lang="ar-SA" sz="2200" dirty="0" smtClean="0">
                <a:solidFill>
                  <a:schemeClr val="tx1"/>
                </a:solidFill>
                <a:cs typeface="B Yagut" panose="00000400000000000000" pitchFamily="2" charset="-78"/>
              </a:rPr>
              <a:t>در </a:t>
            </a:r>
            <a:r>
              <a:rPr lang="en-US" sz="2200" i="1" dirty="0">
                <a:solidFill>
                  <a:schemeClr val="tx1"/>
                </a:solidFill>
                <a:cs typeface="B Yagut" panose="00000400000000000000" pitchFamily="2" charset="-78"/>
              </a:rPr>
              <a:t>4</a:t>
            </a:r>
            <a:r>
              <a:rPr lang="ar-SA" sz="2200" dirty="0">
                <a:solidFill>
                  <a:schemeClr val="tx1"/>
                </a:solidFill>
                <a:cs typeface="B Yagut" panose="00000400000000000000" pitchFamily="2" charset="-78"/>
              </a:rPr>
              <a:t>-</a:t>
            </a:r>
            <a:r>
              <a:rPr lang="en-US" sz="2200" i="1" dirty="0">
                <a:solidFill>
                  <a:schemeClr val="tx1"/>
                </a:solidFill>
                <a:cs typeface="B Yagut" panose="00000400000000000000" pitchFamily="2" charset="-78"/>
              </a:rPr>
              <a:t>3</a:t>
            </a:r>
            <a:r>
              <a:rPr lang="ar-SA" sz="2200" dirty="0">
                <a:solidFill>
                  <a:schemeClr val="tx1"/>
                </a:solidFill>
                <a:cs typeface="B Yagut" panose="00000400000000000000" pitchFamily="2" charset="-78"/>
              </a:rPr>
              <a:t> سالگي ديده ميشود و در سن </a:t>
            </a:r>
            <a:r>
              <a:rPr lang="en-US" sz="2200" i="1" dirty="0">
                <a:solidFill>
                  <a:schemeClr val="tx1"/>
                </a:solidFill>
                <a:cs typeface="B Yagut" panose="00000400000000000000" pitchFamily="2" charset="-78"/>
              </a:rPr>
              <a:t>5</a:t>
            </a:r>
            <a:r>
              <a:rPr lang="ar-SA" sz="2200" dirty="0">
                <a:solidFill>
                  <a:schemeClr val="tx1"/>
                </a:solidFill>
                <a:cs typeface="B Yagut" panose="00000400000000000000" pitchFamily="2" charset="-78"/>
              </a:rPr>
              <a:t>-</a:t>
            </a:r>
            <a:r>
              <a:rPr lang="en-US" sz="2200" i="1" dirty="0">
                <a:solidFill>
                  <a:schemeClr val="tx1"/>
                </a:solidFill>
                <a:cs typeface="B Yagut" panose="00000400000000000000" pitchFamily="2" charset="-78"/>
              </a:rPr>
              <a:t>8</a:t>
            </a:r>
            <a:r>
              <a:rPr lang="ar-SA" sz="2200" dirty="0">
                <a:solidFill>
                  <a:schemeClr val="tx1"/>
                </a:solidFill>
                <a:cs typeface="B Yagut" panose="00000400000000000000" pitchFamily="2" charset="-78"/>
              </a:rPr>
              <a:t> سالگي بر طرف ميشود .</a:t>
            </a:r>
            <a:r>
              <a:rPr lang="ar-SA" sz="2200" b="1" dirty="0">
                <a:solidFill>
                  <a:schemeClr val="tx1"/>
                </a:solidFill>
                <a:cs typeface="B Yagut" panose="00000400000000000000" pitchFamily="2" charset="-78"/>
              </a:rPr>
              <a:t> </a:t>
            </a:r>
            <a:endParaRPr lang="en-US" sz="2200" dirty="0">
              <a:solidFill>
                <a:schemeClr val="tx1"/>
              </a:solidFill>
              <a:cs typeface="B Yagut" panose="00000400000000000000" pitchFamily="2" charset="-78"/>
            </a:endParaRPr>
          </a:p>
          <a:p>
            <a:pPr algn="r" rtl="1">
              <a:lnSpc>
                <a:spcPct val="150000"/>
              </a:lnSpc>
            </a:pPr>
            <a:r>
              <a:rPr lang="ar-SA" sz="2200" b="1" dirty="0">
                <a:solidFill>
                  <a:schemeClr val="tx1"/>
                </a:solidFill>
                <a:cs typeface="B Yagut" panose="00000400000000000000" pitchFamily="2" charset="-78"/>
              </a:rPr>
              <a:t>چرخش خارجي ران </a:t>
            </a:r>
            <a:r>
              <a:rPr lang="ar-SA" sz="2200" dirty="0">
                <a:solidFill>
                  <a:schemeClr val="tx1"/>
                </a:solidFill>
                <a:cs typeface="B Yagut" panose="00000400000000000000" pitchFamily="2" charset="-78"/>
              </a:rPr>
              <a:t>خودبخود اصلاح مي </a:t>
            </a:r>
            <a:r>
              <a:rPr lang="ar-SA" sz="2200" dirty="0" smtClean="0">
                <a:solidFill>
                  <a:schemeClr val="tx1"/>
                </a:solidFill>
                <a:cs typeface="B Yagut" panose="00000400000000000000" pitchFamily="2" charset="-78"/>
              </a:rPr>
              <a:t>شود </a:t>
            </a:r>
            <a:r>
              <a:rPr lang="ar-SA" sz="2200" dirty="0">
                <a:solidFill>
                  <a:schemeClr val="tx1"/>
                </a:solidFill>
                <a:cs typeface="B Yagut" panose="00000400000000000000" pitchFamily="2" charset="-78"/>
              </a:rPr>
              <a:t>و اكثراً تا </a:t>
            </a:r>
            <a:r>
              <a:rPr lang="en-US" sz="2200" i="1" dirty="0">
                <a:solidFill>
                  <a:schemeClr val="tx1"/>
                </a:solidFill>
                <a:cs typeface="B Yagut" panose="00000400000000000000" pitchFamily="2" charset="-78"/>
              </a:rPr>
              <a:t>3</a:t>
            </a:r>
            <a:r>
              <a:rPr lang="ar-SA" sz="2200" dirty="0">
                <a:solidFill>
                  <a:schemeClr val="tx1"/>
                </a:solidFill>
                <a:cs typeface="B Yagut" panose="00000400000000000000" pitchFamily="2" charset="-78"/>
              </a:rPr>
              <a:t>-</a:t>
            </a:r>
            <a:r>
              <a:rPr lang="en-US" sz="2200" i="1" dirty="0">
                <a:solidFill>
                  <a:schemeClr val="tx1"/>
                </a:solidFill>
                <a:cs typeface="B Yagut" panose="00000400000000000000" pitchFamily="2" charset="-78"/>
              </a:rPr>
              <a:t>2</a:t>
            </a:r>
            <a:r>
              <a:rPr lang="ar-SA" sz="2200" dirty="0">
                <a:solidFill>
                  <a:schemeClr val="tx1"/>
                </a:solidFill>
                <a:cs typeface="B Yagut" panose="00000400000000000000" pitchFamily="2" charset="-78"/>
              </a:rPr>
              <a:t> سالگي بر طرف ميشود  .</a:t>
            </a:r>
            <a:r>
              <a:rPr lang="ar-SA" sz="2200" b="1" dirty="0">
                <a:solidFill>
                  <a:schemeClr val="tx1"/>
                </a:solidFill>
                <a:cs typeface="B Yagut" panose="00000400000000000000" pitchFamily="2" charset="-78"/>
              </a:rPr>
              <a:t> </a:t>
            </a:r>
            <a:endParaRPr lang="en-US"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r>
              <a:rPr lang="fa-IR" sz="2200" dirty="0" smtClean="0">
                <a:solidFill>
                  <a:schemeClr val="tx1"/>
                </a:solidFill>
                <a:cs typeface="B Yagut" panose="00000400000000000000" pitchFamily="2" charset="-78"/>
              </a:rPr>
              <a:t> </a:t>
            </a:r>
            <a:endParaRPr lang="en-US" sz="2200" dirty="0">
              <a:solidFill>
                <a:schemeClr val="tx1"/>
              </a:solidFill>
              <a:cs typeface="B Yagut" panose="00000400000000000000" pitchFamily="2" charset="-78"/>
            </a:endParaRPr>
          </a:p>
        </p:txBody>
      </p:sp>
      <p:pic>
        <p:nvPicPr>
          <p:cNvPr id="4" name="585299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530982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dirty="0" smtClean="0">
                <a:cs typeface="B Yagut" panose="00000400000000000000" pitchFamily="2" charset="-78"/>
              </a:rPr>
              <a:t>اولین معاینه کودک:</a:t>
            </a:r>
            <a:endParaRPr lang="en-US" sz="4400" dirty="0">
              <a:cs typeface="B Yagut" panose="00000400000000000000" pitchFamily="2" charset="-78"/>
            </a:endParaRPr>
          </a:p>
        </p:txBody>
      </p:sp>
      <p:sp>
        <p:nvSpPr>
          <p:cNvPr id="3" name="Text Placeholder 2"/>
          <p:cNvSpPr>
            <a:spLocks noGrp="1"/>
          </p:cNvSpPr>
          <p:nvPr>
            <p:ph type="body" idx="1"/>
          </p:nvPr>
        </p:nvSpPr>
        <p:spPr>
          <a:xfrm>
            <a:off x="234176" y="869797"/>
            <a:ext cx="11764537" cy="5809784"/>
          </a:xfrm>
        </p:spPr>
        <p:txBody>
          <a:bodyPr>
            <a:noAutofit/>
          </a:bodyPr>
          <a:lstStyle/>
          <a:p>
            <a:pPr marL="342900" lvl="0" indent="-342900" algn="r" rtl="1">
              <a:lnSpc>
                <a:spcPct val="150000"/>
              </a:lnSpc>
              <a:buFont typeface="Wingdings" panose="05000000000000000000" pitchFamily="2" charset="2"/>
              <a:buChar char="ü"/>
            </a:pPr>
            <a:r>
              <a:rPr lang="fa-IR" sz="2200" dirty="0" smtClean="0">
                <a:solidFill>
                  <a:schemeClr val="tx1"/>
                </a:solidFill>
                <a:cs typeface="B Yagut" panose="00000400000000000000" pitchFamily="2" charset="-78"/>
              </a:rPr>
              <a:t> </a:t>
            </a:r>
            <a:r>
              <a:rPr lang="ar-SA" dirty="0">
                <a:solidFill>
                  <a:srgbClr val="FF0000"/>
                </a:solidFill>
                <a:cs typeface="B Yagut" panose="00000400000000000000" pitchFamily="2" charset="-78"/>
              </a:rPr>
              <a:t>معاينه عصبي: </a:t>
            </a:r>
            <a:r>
              <a:rPr lang="ar-SA" dirty="0">
                <a:solidFill>
                  <a:schemeClr val="tx1"/>
                </a:solidFill>
                <a:cs typeface="B Yagut" panose="00000400000000000000" pitchFamily="2" charset="-78"/>
              </a:rPr>
              <a:t>بررسي وضعيت رفلکسهاي نوزادي و آنوماليهاي مادرزادي سيستم عصبي مركزي مانند نقايص لوله عصبي و بدشکليهاي نخاعي، </a:t>
            </a:r>
            <a:r>
              <a:rPr lang="ar-SA" dirty="0" smtClean="0">
                <a:solidFill>
                  <a:schemeClr val="tx1"/>
                </a:solidFill>
                <a:cs typeface="B Yagut" panose="00000400000000000000" pitchFamily="2" charset="-78"/>
              </a:rPr>
              <a:t>اختلال </a:t>
            </a:r>
            <a:r>
              <a:rPr lang="ar-SA" dirty="0">
                <a:solidFill>
                  <a:schemeClr val="tx1"/>
                </a:solidFill>
                <a:cs typeface="B Yagut" panose="00000400000000000000" pitchFamily="2" charset="-78"/>
              </a:rPr>
              <a:t>در جزئيات ساختماني مغز، اختلال حفره خلفي، ساقه مغز، مخچه ،اختلال در رشد و اندازه مغز و اختلال در رشد و شکل جمجمه را بررسي كنيد .نوزاد رسيده سالم درحاليکه به پشت خوابيده است اندام هاي در حال فلکسيون دارد ودر برابر بازكردن مقاومت ميكند. اين وضعيت دركودكان نارس ضعيف تر است. و هرچه نوزادي نارس تر باشد تونيسيته عضلاني اوكمتر است. نوزاد نارس علاوه برهيپوتوني ضعيف تركاهش مقاومت و حركات خودبخود نشان مي دهد و با كشيدن دستها، سرش مي افتد و كنترل جبراني ندارد. </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نوزادان </a:t>
            </a:r>
            <a:r>
              <a:rPr lang="ar-SA" dirty="0">
                <a:solidFill>
                  <a:schemeClr val="tx1"/>
                </a:solidFill>
                <a:cs typeface="B Yagut" panose="00000400000000000000" pitchFamily="2" charset="-78"/>
              </a:rPr>
              <a:t>نارس نيزرفلکسها كاهش بيشتري دارند .بهتراست نوزاد </a:t>
            </a:r>
            <a:r>
              <a:rPr lang="ar-SA" dirty="0" smtClean="0">
                <a:solidFill>
                  <a:schemeClr val="tx1"/>
                </a:solidFill>
                <a:cs typeface="B Yagut" panose="00000400000000000000" pitchFamily="2" charset="-78"/>
              </a:rPr>
              <a:t>بيدارو</a:t>
            </a:r>
            <a:r>
              <a:rPr lang="fa-IR" dirty="0" smtClean="0">
                <a:solidFill>
                  <a:schemeClr val="tx1"/>
                </a:solidFill>
                <a:cs typeface="B Yagut" panose="00000400000000000000" pitchFamily="2" charset="-78"/>
              </a:rPr>
              <a:t> </a:t>
            </a:r>
            <a:r>
              <a:rPr lang="ar-SA" dirty="0" smtClean="0">
                <a:solidFill>
                  <a:schemeClr val="tx1"/>
                </a:solidFill>
                <a:cs typeface="B Yagut" panose="00000400000000000000" pitchFamily="2" charset="-78"/>
              </a:rPr>
              <a:t>هشيارباشد </a:t>
            </a:r>
            <a:r>
              <a:rPr lang="ar-SA" dirty="0">
                <a:solidFill>
                  <a:schemeClr val="tx1"/>
                </a:solidFill>
                <a:cs typeface="B Yagut" panose="00000400000000000000" pitchFamily="2" charset="-78"/>
              </a:rPr>
              <a:t>تا اين رفلکس ها بررسي شوند . يک شيرخوار كمتراز </a:t>
            </a:r>
            <a:r>
              <a:rPr lang="en-US" dirty="0">
                <a:solidFill>
                  <a:schemeClr val="tx1"/>
                </a:solidFill>
                <a:cs typeface="B Yagut" panose="00000400000000000000" pitchFamily="2" charset="-78"/>
              </a:rPr>
              <a:t>2</a:t>
            </a:r>
            <a:r>
              <a:rPr lang="ar-SA" dirty="0">
                <a:solidFill>
                  <a:schemeClr val="tx1"/>
                </a:solidFill>
                <a:cs typeface="B Yagut" panose="00000400000000000000" pitchFamily="2" charset="-78"/>
              </a:rPr>
              <a:t> ماه كه كاهش سطح هوشياري دارد نمي تواند در تمام مدت معاينه بيدار بماند . وقتي او را لمس مي كنيد و يا او را تکان مي دهيد قادر به نشان دادن عکس العمل نيست. </a:t>
            </a:r>
            <a:endParaRPr lang="en-US"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en-US" sz="2200" dirty="0">
              <a:solidFill>
                <a:schemeClr val="tx1"/>
              </a:solidFill>
              <a:cs typeface="B Yagut" panose="00000400000000000000" pitchFamily="2" charset="-78"/>
            </a:endParaRPr>
          </a:p>
        </p:txBody>
      </p:sp>
      <p:pic>
        <p:nvPicPr>
          <p:cNvPr id="4" name="E05273F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482954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000" dirty="0" smtClean="0">
                <a:cs typeface="B Yagut" panose="00000400000000000000" pitchFamily="2" charset="-78"/>
              </a:rPr>
              <a:t>رفلکس های عصبی :</a:t>
            </a:r>
            <a:endParaRPr lang="en-US" sz="4000" dirty="0">
              <a:cs typeface="B Yagut" panose="00000400000000000000" pitchFamily="2" charset="-78"/>
            </a:endParaRPr>
          </a:p>
        </p:txBody>
      </p:sp>
      <p:sp>
        <p:nvSpPr>
          <p:cNvPr id="3" name="Text Placeholder 2"/>
          <p:cNvSpPr>
            <a:spLocks noGrp="1"/>
          </p:cNvSpPr>
          <p:nvPr>
            <p:ph type="body" idx="1"/>
          </p:nvPr>
        </p:nvSpPr>
        <p:spPr>
          <a:xfrm>
            <a:off x="234176" y="869797"/>
            <a:ext cx="11764537" cy="5809784"/>
          </a:xfrm>
        </p:spPr>
        <p:txBody>
          <a:bodyPr>
            <a:noAutofit/>
          </a:bodyPr>
          <a:lstStyle/>
          <a:p>
            <a:pPr algn="r" rtl="1"/>
            <a:r>
              <a:rPr lang="fa-IR" sz="2200" dirty="0" smtClean="0">
                <a:solidFill>
                  <a:schemeClr val="tx1"/>
                </a:solidFill>
                <a:cs typeface="B Yagut" panose="00000400000000000000" pitchFamily="2" charset="-78"/>
              </a:rPr>
              <a:t>  </a:t>
            </a:r>
            <a:r>
              <a:rPr lang="fa-IR" sz="2200" dirty="0" smtClean="0">
                <a:solidFill>
                  <a:srgbClr val="FF0000"/>
                </a:solidFill>
                <a:cs typeface="B Yagut" panose="00000400000000000000" pitchFamily="2" charset="-78"/>
              </a:rPr>
              <a:t>رفلکی مکیدن ( </a:t>
            </a:r>
            <a:r>
              <a:rPr lang="en-US" sz="2200" dirty="0" smtClean="0">
                <a:solidFill>
                  <a:srgbClr val="FF0000"/>
                </a:solidFill>
                <a:cs typeface="B Yagut" panose="00000400000000000000" pitchFamily="2" charset="-78"/>
              </a:rPr>
              <a:t>Sucking </a:t>
            </a:r>
            <a:r>
              <a:rPr lang="fa-IR" sz="2200" dirty="0" smtClean="0">
                <a:solidFill>
                  <a:srgbClr val="FF0000"/>
                </a:solidFill>
                <a:cs typeface="B Yagut" panose="00000400000000000000" pitchFamily="2" charset="-78"/>
              </a:rPr>
              <a:t> ): </a:t>
            </a:r>
            <a:r>
              <a:rPr lang="fa-IR" sz="2200" dirty="0" smtClean="0">
                <a:solidFill>
                  <a:schemeClr val="tx1"/>
                </a:solidFill>
                <a:cs typeface="B Yagut" panose="00000400000000000000" pitchFamily="2" charset="-78"/>
              </a:rPr>
              <a:t>هنگامی</a:t>
            </a:r>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که چیزی داخل دهان نوزاد قرار داده شود </a:t>
            </a:r>
            <a:endParaRPr lang="fa-IR" dirty="0" smtClean="0">
              <a:solidFill>
                <a:schemeClr val="tx1"/>
              </a:solidFill>
              <a:cs typeface="B Yagut" panose="00000400000000000000" pitchFamily="2" charset="-78"/>
            </a:endParaRPr>
          </a:p>
          <a:p>
            <a:pPr algn="r" rtl="1"/>
            <a:r>
              <a:rPr lang="fa-IR" dirty="0" smtClean="0">
                <a:solidFill>
                  <a:schemeClr val="tx1"/>
                </a:solidFill>
                <a:cs typeface="B Yagut" panose="00000400000000000000" pitchFamily="2" charset="-78"/>
              </a:rPr>
              <a:t>(</a:t>
            </a:r>
            <a:r>
              <a:rPr lang="fa-IR" dirty="0">
                <a:solidFill>
                  <a:schemeClr val="tx1"/>
                </a:solidFill>
                <a:cs typeface="B Yagut" panose="00000400000000000000" pitchFamily="2" charset="-78"/>
              </a:rPr>
              <a:t>انگشت دست یا پستانک و یا سینه مادر) واکنش مکیدن شروع می </a:t>
            </a:r>
            <a:r>
              <a:rPr lang="fa-IR" dirty="0" smtClean="0">
                <a:solidFill>
                  <a:schemeClr val="tx1"/>
                </a:solidFill>
                <a:cs typeface="B Yagut" panose="00000400000000000000" pitchFamily="2" charset="-78"/>
              </a:rPr>
              <a:t>شود</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و نوزاد با قدرت تمام شروع به مکیدن می کند، طوری که </a:t>
            </a:r>
            <a:r>
              <a:rPr lang="fa-IR" dirty="0" smtClean="0">
                <a:solidFill>
                  <a:schemeClr val="tx1"/>
                </a:solidFill>
                <a:cs typeface="B Yagut" panose="00000400000000000000" pitchFamily="2" charset="-78"/>
              </a:rPr>
              <a:t>مکیدن</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او با بلعیدن شیر هماهنگ شده </a:t>
            </a:r>
            <a:r>
              <a:rPr lang="fa-IR" dirty="0" smtClean="0">
                <a:solidFill>
                  <a:schemeClr val="tx1"/>
                </a:solidFill>
                <a:cs typeface="B Yagut" panose="00000400000000000000" pitchFamily="2" charset="-78"/>
              </a:rPr>
              <a:t>است.این </a:t>
            </a:r>
            <a:r>
              <a:rPr lang="fa-IR" dirty="0">
                <a:solidFill>
                  <a:schemeClr val="tx1"/>
                </a:solidFill>
                <a:cs typeface="B Yagut" panose="00000400000000000000" pitchFamily="2" charset="-78"/>
              </a:rPr>
              <a:t>واکنش تا ماه سوم و </a:t>
            </a:r>
            <a:r>
              <a:rPr lang="fa-IR" dirty="0" smtClean="0">
                <a:solidFill>
                  <a:schemeClr val="tx1"/>
                </a:solidFill>
                <a:cs typeface="B Yagut" panose="00000400000000000000" pitchFamily="2" charset="-78"/>
              </a:rPr>
              <a:t>چهارم</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ادامه پیدا می کند و از آن به بعد، از بین می رود</a:t>
            </a:r>
            <a:r>
              <a:rPr lang="fa-IR" dirty="0" smtClean="0">
                <a:solidFill>
                  <a:schemeClr val="tx1"/>
                </a:solidFill>
                <a:cs typeface="B Yagut" panose="00000400000000000000" pitchFamily="2" charset="-78"/>
              </a:rPr>
              <a:t>.</a:t>
            </a:r>
          </a:p>
          <a:p>
            <a:pPr algn="r" rtl="1"/>
            <a:endParaRPr lang="fa-IR" dirty="0">
              <a:solidFill>
                <a:schemeClr val="tx1"/>
              </a:solidFill>
              <a:cs typeface="B Yagut" panose="00000400000000000000" pitchFamily="2" charset="-78"/>
            </a:endParaRPr>
          </a:p>
          <a:p>
            <a:pPr algn="r" rtl="1"/>
            <a:endParaRPr lang="fa-IR" dirty="0" smtClean="0">
              <a:solidFill>
                <a:schemeClr val="tx1"/>
              </a:solidFill>
              <a:cs typeface="B Yagut" panose="00000400000000000000" pitchFamily="2" charset="-78"/>
            </a:endParaRPr>
          </a:p>
          <a:p>
            <a:pPr algn="r" rtl="1"/>
            <a:r>
              <a:rPr lang="fa-IR" dirty="0" smtClean="0">
                <a:solidFill>
                  <a:srgbClr val="FF0000"/>
                </a:solidFill>
                <a:cs typeface="B Yagut" panose="00000400000000000000" pitchFamily="2" charset="-78"/>
              </a:rPr>
              <a:t>رفلکی گالانت : </a:t>
            </a:r>
            <a:r>
              <a:rPr lang="fa-IR" dirty="0" smtClean="0">
                <a:solidFill>
                  <a:schemeClr val="tx1"/>
                </a:solidFill>
                <a:cs typeface="B Yagut" panose="00000400000000000000" pitchFamily="2" charset="-78"/>
              </a:rPr>
              <a:t>هنگامی </a:t>
            </a:r>
            <a:r>
              <a:rPr lang="fa-IR" dirty="0">
                <a:solidFill>
                  <a:schemeClr val="tx1"/>
                </a:solidFill>
                <a:cs typeface="B Yagut" panose="00000400000000000000" pitchFamily="2" charset="-78"/>
              </a:rPr>
              <a:t>که نوزاد را به روی شکم بخوابانید و با استفاده از </a:t>
            </a:r>
            <a:endParaRPr lang="fa-IR" dirty="0" smtClean="0">
              <a:solidFill>
                <a:schemeClr val="tx1"/>
              </a:solidFill>
              <a:cs typeface="B Yagut" panose="00000400000000000000" pitchFamily="2" charset="-78"/>
            </a:endParaRPr>
          </a:p>
          <a:p>
            <a:pPr algn="r" rtl="1"/>
            <a:r>
              <a:rPr lang="fa-IR" dirty="0" smtClean="0">
                <a:solidFill>
                  <a:schemeClr val="tx1"/>
                </a:solidFill>
                <a:cs typeface="B Yagut" panose="00000400000000000000" pitchFamily="2" charset="-78"/>
              </a:rPr>
              <a:t>انگشت </a:t>
            </a:r>
            <a:r>
              <a:rPr lang="fa-IR" dirty="0">
                <a:solidFill>
                  <a:schemeClr val="tx1"/>
                </a:solidFill>
                <a:cs typeface="B Yagut" panose="00000400000000000000" pitchFamily="2" charset="-78"/>
              </a:rPr>
              <a:t>دست، به آرامی بر روی پشت کودک (از قسمت سر تا باسن نوزاد</a:t>
            </a:r>
            <a:r>
              <a:rPr lang="fa-IR" dirty="0" smtClean="0">
                <a:solidFill>
                  <a:schemeClr val="tx1"/>
                </a:solidFill>
                <a:cs typeface="B Yagut" panose="00000400000000000000" pitchFamily="2" charset="-78"/>
              </a:rPr>
              <a:t>)</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ضربه بزنید، نوزاد باید به سمت محلی که ضربه زده اید، واکنش نشان </a:t>
            </a:r>
            <a:r>
              <a:rPr lang="fa-IR" dirty="0" smtClean="0">
                <a:solidFill>
                  <a:schemeClr val="tx1"/>
                </a:solidFill>
                <a:cs typeface="B Yagut" panose="00000400000000000000" pitchFamily="2" charset="-78"/>
              </a:rPr>
              <a:t>دهد</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و خم شود. این واکنش در طی ماه اول تا سوم از بین می رود </a:t>
            </a:r>
          </a:p>
          <a:p>
            <a:pPr algn="r" rtl="1"/>
            <a:r>
              <a:rPr lang="fa-IR" dirty="0">
                <a:solidFill>
                  <a:schemeClr val="tx1"/>
                </a:solidFill>
                <a:cs typeface="B Yagut" panose="00000400000000000000" pitchFamily="2" charset="-78"/>
              </a:rPr>
              <a:t> </a:t>
            </a:r>
          </a:p>
          <a:p>
            <a:pPr marL="342900" indent="-342900" algn="r" rtl="1">
              <a:lnSpc>
                <a:spcPct val="150000"/>
              </a:lnSpc>
              <a:buFont typeface="Wingdings" panose="05000000000000000000" pitchFamily="2" charset="2"/>
              <a:buChar char="ü"/>
            </a:pPr>
            <a:endParaRPr lang="en-US" sz="2200" dirty="0">
              <a:solidFill>
                <a:schemeClr val="tx1"/>
              </a:solidFill>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15" y="1225705"/>
            <a:ext cx="3246532" cy="25250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285" y="3880624"/>
            <a:ext cx="3323062" cy="2584604"/>
          </a:xfrm>
          <a:prstGeom prst="rect">
            <a:avLst/>
          </a:prstGeom>
        </p:spPr>
      </p:pic>
      <p:pic>
        <p:nvPicPr>
          <p:cNvPr id="6" name="907B6C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2239442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7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000" dirty="0" smtClean="0">
                <a:cs typeface="B Yagut" panose="00000400000000000000" pitchFamily="2" charset="-78"/>
              </a:rPr>
              <a:t>رفلکس های عصبی :</a:t>
            </a:r>
            <a:endParaRPr lang="en-US" sz="4000" dirty="0">
              <a:cs typeface="B Yagut" panose="00000400000000000000" pitchFamily="2" charset="-78"/>
            </a:endParaRPr>
          </a:p>
        </p:txBody>
      </p:sp>
      <p:sp>
        <p:nvSpPr>
          <p:cNvPr id="3" name="Text Placeholder 2"/>
          <p:cNvSpPr>
            <a:spLocks noGrp="1"/>
          </p:cNvSpPr>
          <p:nvPr>
            <p:ph type="body" idx="1"/>
          </p:nvPr>
        </p:nvSpPr>
        <p:spPr>
          <a:xfrm>
            <a:off x="133815" y="706452"/>
            <a:ext cx="11764537" cy="5809784"/>
          </a:xfrm>
        </p:spPr>
        <p:txBody>
          <a:bodyPr>
            <a:noAutofit/>
          </a:bodyPr>
          <a:lstStyle/>
          <a:p>
            <a:pPr algn="r" rtl="1">
              <a:lnSpc>
                <a:spcPct val="150000"/>
              </a:lnSpc>
            </a:pPr>
            <a:r>
              <a:rPr lang="en-US" sz="2100" dirty="0" smtClean="0">
                <a:solidFill>
                  <a:schemeClr val="tx1"/>
                </a:solidFill>
                <a:cs typeface="B Yagut" panose="00000400000000000000" pitchFamily="2" charset="-78"/>
              </a:rPr>
              <a:t> </a:t>
            </a:r>
            <a:r>
              <a:rPr lang="fa-IR" sz="2100" dirty="0" smtClean="0">
                <a:solidFill>
                  <a:srgbClr val="FF0000"/>
                </a:solidFill>
                <a:cs typeface="B Yagut" panose="00000400000000000000" pitchFamily="2" charset="-78"/>
              </a:rPr>
              <a:t>رفلکس در جا قدم زدن یا ( </a:t>
            </a:r>
            <a:r>
              <a:rPr lang="en-US" sz="2100" dirty="0" smtClean="0">
                <a:solidFill>
                  <a:srgbClr val="FF0000"/>
                </a:solidFill>
                <a:cs typeface="B Yagut" panose="00000400000000000000" pitchFamily="2" charset="-78"/>
              </a:rPr>
              <a:t>stepping</a:t>
            </a:r>
            <a:r>
              <a:rPr lang="fa-IR" sz="2100" dirty="0" smtClean="0">
                <a:solidFill>
                  <a:srgbClr val="FF0000"/>
                </a:solidFill>
                <a:cs typeface="B Yagut" panose="00000400000000000000" pitchFamily="2" charset="-78"/>
              </a:rPr>
              <a:t> ):  </a:t>
            </a:r>
            <a:r>
              <a:rPr lang="fa-IR" sz="2100" dirty="0" smtClean="0">
                <a:solidFill>
                  <a:schemeClr val="tx1"/>
                </a:solidFill>
                <a:cs typeface="B Yagut" panose="00000400000000000000" pitchFamily="2" charset="-78"/>
              </a:rPr>
              <a:t>هنگامی </a:t>
            </a:r>
            <a:r>
              <a:rPr lang="fa-IR" sz="2100" dirty="0">
                <a:solidFill>
                  <a:schemeClr val="tx1"/>
                </a:solidFill>
                <a:cs typeface="B Yagut" panose="00000400000000000000" pitchFamily="2" charset="-78"/>
              </a:rPr>
              <a:t>که نوزاد را راست نگه دارید، </a:t>
            </a:r>
            <a:endParaRPr lang="fa-IR" sz="2100" dirty="0" smtClean="0">
              <a:solidFill>
                <a:schemeClr val="tx1"/>
              </a:solidFill>
              <a:cs typeface="B Yagut" panose="00000400000000000000" pitchFamily="2" charset="-78"/>
            </a:endParaRPr>
          </a:p>
          <a:p>
            <a:pPr algn="r" rtl="1">
              <a:lnSpc>
                <a:spcPct val="150000"/>
              </a:lnSpc>
            </a:pPr>
            <a:r>
              <a:rPr lang="fa-IR" sz="2100" dirty="0" smtClean="0">
                <a:solidFill>
                  <a:schemeClr val="tx1"/>
                </a:solidFill>
                <a:cs typeface="B Yagut" panose="00000400000000000000" pitchFamily="2" charset="-78"/>
              </a:rPr>
              <a:t>اگر </a:t>
            </a:r>
            <a:r>
              <a:rPr lang="fa-IR" sz="2100" dirty="0">
                <a:solidFill>
                  <a:schemeClr val="tx1"/>
                </a:solidFill>
                <a:cs typeface="B Yagut" panose="00000400000000000000" pitchFamily="2" charset="-78"/>
              </a:rPr>
              <a:t>پای نوزاد با سطح </a:t>
            </a:r>
            <a:r>
              <a:rPr lang="fa-IR" sz="2100" dirty="0" smtClean="0">
                <a:solidFill>
                  <a:schemeClr val="tx1"/>
                </a:solidFill>
                <a:cs typeface="B Yagut" panose="00000400000000000000" pitchFamily="2" charset="-78"/>
              </a:rPr>
              <a:t>صافی </a:t>
            </a:r>
            <a:r>
              <a:rPr lang="fa-IR" sz="2100" dirty="0">
                <a:solidFill>
                  <a:schemeClr val="tx1"/>
                </a:solidFill>
                <a:cs typeface="B Yagut" panose="00000400000000000000" pitchFamily="2" charset="-78"/>
              </a:rPr>
              <a:t>(مثل زمین) تماس داشته باشد، او حرکاتی شبیه </a:t>
            </a:r>
            <a:endParaRPr lang="fa-IR" sz="2100" dirty="0" smtClean="0">
              <a:solidFill>
                <a:schemeClr val="tx1"/>
              </a:solidFill>
              <a:cs typeface="B Yagut" panose="00000400000000000000" pitchFamily="2" charset="-78"/>
            </a:endParaRPr>
          </a:p>
          <a:p>
            <a:pPr algn="r" rtl="1">
              <a:lnSpc>
                <a:spcPct val="150000"/>
              </a:lnSpc>
            </a:pPr>
            <a:r>
              <a:rPr lang="fa-IR" sz="2100" dirty="0" smtClean="0">
                <a:solidFill>
                  <a:schemeClr val="tx1"/>
                </a:solidFill>
                <a:cs typeface="B Yagut" panose="00000400000000000000" pitchFamily="2" charset="-78"/>
              </a:rPr>
              <a:t>به </a:t>
            </a:r>
            <a:r>
              <a:rPr lang="fa-IR" sz="2100" dirty="0">
                <a:solidFill>
                  <a:schemeClr val="tx1"/>
                </a:solidFill>
                <a:cs typeface="B Yagut" panose="00000400000000000000" pitchFamily="2" charset="-78"/>
              </a:rPr>
              <a:t>گام </a:t>
            </a:r>
            <a:r>
              <a:rPr lang="fa-IR" sz="2100" dirty="0" smtClean="0">
                <a:solidFill>
                  <a:schemeClr val="tx1"/>
                </a:solidFill>
                <a:cs typeface="B Yagut" panose="00000400000000000000" pitchFamily="2" charset="-78"/>
              </a:rPr>
              <a:t>برداشتناز </a:t>
            </a:r>
            <a:r>
              <a:rPr lang="fa-IR" sz="2100" dirty="0">
                <a:solidFill>
                  <a:schemeClr val="tx1"/>
                </a:solidFill>
                <a:cs typeface="B Yagut" panose="00000400000000000000" pitchFamily="2" charset="-78"/>
              </a:rPr>
              <a:t>خود نشان می </a:t>
            </a:r>
            <a:r>
              <a:rPr lang="fa-IR" sz="2100" dirty="0" smtClean="0">
                <a:solidFill>
                  <a:schemeClr val="tx1"/>
                </a:solidFill>
                <a:cs typeface="B Yagut" panose="00000400000000000000" pitchFamily="2" charset="-78"/>
              </a:rPr>
              <a:t>دهد.این </a:t>
            </a:r>
            <a:r>
              <a:rPr lang="fa-IR" sz="2100" dirty="0">
                <a:solidFill>
                  <a:schemeClr val="tx1"/>
                </a:solidFill>
                <a:cs typeface="B Yagut" panose="00000400000000000000" pitchFamily="2" charset="-78"/>
              </a:rPr>
              <a:t>واکنش در 3 تا 4 ماهگی ناپدید می </a:t>
            </a:r>
            <a:r>
              <a:rPr lang="fa-IR" sz="2100" dirty="0" smtClean="0">
                <a:solidFill>
                  <a:schemeClr val="tx1"/>
                </a:solidFill>
                <a:cs typeface="B Yagut" panose="00000400000000000000" pitchFamily="2" charset="-78"/>
              </a:rPr>
              <a:t>شود</a:t>
            </a:r>
          </a:p>
          <a:p>
            <a:pPr algn="r" rtl="1">
              <a:lnSpc>
                <a:spcPct val="150000"/>
              </a:lnSpc>
            </a:pPr>
            <a:r>
              <a:rPr lang="fa-IR" sz="2100" dirty="0" smtClean="0">
                <a:solidFill>
                  <a:schemeClr val="tx1"/>
                </a:solidFill>
                <a:cs typeface="B Yagut" panose="00000400000000000000" pitchFamily="2" charset="-78"/>
              </a:rPr>
              <a:t>، </a:t>
            </a:r>
            <a:r>
              <a:rPr lang="fa-IR" sz="2100" dirty="0">
                <a:solidFill>
                  <a:schemeClr val="tx1"/>
                </a:solidFill>
                <a:cs typeface="B Yagut" panose="00000400000000000000" pitchFamily="2" charset="-78"/>
              </a:rPr>
              <a:t>ولی در حدود 10 تا 15 ماهگی به صورت حرکات ارادی در </a:t>
            </a:r>
            <a:r>
              <a:rPr lang="fa-IR" sz="2100" dirty="0" smtClean="0">
                <a:solidFill>
                  <a:schemeClr val="tx1"/>
                </a:solidFill>
                <a:cs typeface="B Yagut" panose="00000400000000000000" pitchFamily="2" charset="-78"/>
              </a:rPr>
              <a:t>کودک </a:t>
            </a:r>
            <a:r>
              <a:rPr lang="fa-IR" sz="2100" dirty="0">
                <a:solidFill>
                  <a:schemeClr val="tx1"/>
                </a:solidFill>
                <a:cs typeface="B Yagut" panose="00000400000000000000" pitchFamily="2" charset="-78"/>
              </a:rPr>
              <a:t>به وجود </a:t>
            </a:r>
            <a:endParaRPr lang="fa-IR" sz="2100" dirty="0" smtClean="0">
              <a:solidFill>
                <a:schemeClr val="tx1"/>
              </a:solidFill>
              <a:cs typeface="B Yagut" panose="00000400000000000000" pitchFamily="2" charset="-78"/>
            </a:endParaRPr>
          </a:p>
          <a:p>
            <a:pPr algn="r" rtl="1">
              <a:lnSpc>
                <a:spcPct val="150000"/>
              </a:lnSpc>
            </a:pPr>
            <a:r>
              <a:rPr lang="fa-IR" sz="2100" dirty="0" smtClean="0">
                <a:solidFill>
                  <a:schemeClr val="tx1"/>
                </a:solidFill>
                <a:cs typeface="B Yagut" panose="00000400000000000000" pitchFamily="2" charset="-78"/>
              </a:rPr>
              <a:t>می </a:t>
            </a:r>
            <a:r>
              <a:rPr lang="fa-IR" sz="2100" dirty="0">
                <a:solidFill>
                  <a:schemeClr val="tx1"/>
                </a:solidFill>
                <a:cs typeface="B Yagut" panose="00000400000000000000" pitchFamily="2" charset="-78"/>
              </a:rPr>
              <a:t>آید تا کودک بتواند راه رفتن را آغاز کند .</a:t>
            </a:r>
          </a:p>
          <a:p>
            <a:pPr algn="r"/>
            <a:r>
              <a:rPr lang="fa-IR" sz="2100" dirty="0" smtClean="0">
                <a:solidFill>
                  <a:schemeClr val="tx1"/>
                </a:solidFill>
                <a:cs typeface="B Yagut" panose="00000400000000000000" pitchFamily="2" charset="-78"/>
              </a:rPr>
              <a:t> </a:t>
            </a:r>
            <a:r>
              <a:rPr lang="fa-IR" sz="2200" dirty="0" smtClean="0">
                <a:solidFill>
                  <a:srgbClr val="FF0000"/>
                </a:solidFill>
                <a:cs typeface="B Yagut" panose="00000400000000000000" pitchFamily="2" charset="-78"/>
              </a:rPr>
              <a:t>رفلکس بابنسکی  : </a:t>
            </a:r>
            <a:r>
              <a:rPr lang="fa-IR" sz="2200" dirty="0">
                <a:solidFill>
                  <a:schemeClr val="tx1"/>
                </a:solidFill>
                <a:cs typeface="B Yagut" panose="00000400000000000000" pitchFamily="2" charset="-78"/>
              </a:rPr>
              <a:t>واکنش بابینسکی یکی از نشانه های مهم سلامت </a:t>
            </a:r>
            <a:r>
              <a:rPr lang="fa-IR" sz="2200" dirty="0" smtClean="0">
                <a:solidFill>
                  <a:schemeClr val="tx1"/>
                </a:solidFill>
                <a:cs typeface="B Yagut" panose="00000400000000000000" pitchFamily="2" charset="-78"/>
              </a:rPr>
              <a:t>نوزاد</a:t>
            </a:r>
          </a:p>
          <a:p>
            <a:pPr algn="r"/>
            <a:r>
              <a:rPr lang="fa-IR" sz="2200" dirty="0" smtClean="0">
                <a:solidFill>
                  <a:schemeClr val="tx1"/>
                </a:solidFill>
                <a:cs typeface="B Yagut" panose="00000400000000000000" pitchFamily="2" charset="-78"/>
              </a:rPr>
              <a:t> </a:t>
            </a:r>
            <a:r>
              <a:rPr lang="fa-IR" sz="2200" dirty="0">
                <a:solidFill>
                  <a:schemeClr val="tx1"/>
                </a:solidFill>
                <a:cs typeface="B Yagut" panose="00000400000000000000" pitchFamily="2" charset="-78"/>
              </a:rPr>
              <a:t>می باشد. این واکنش به صورت خم شدن انگشت شست پا به طرف بالا </a:t>
            </a:r>
            <a:endParaRPr lang="fa-IR" sz="2200" dirty="0" smtClean="0">
              <a:solidFill>
                <a:schemeClr val="tx1"/>
              </a:solidFill>
              <a:cs typeface="B Yagut" panose="00000400000000000000" pitchFamily="2" charset="-78"/>
            </a:endParaRPr>
          </a:p>
          <a:p>
            <a:pPr algn="r"/>
            <a:r>
              <a:rPr lang="fa-IR" sz="2200" dirty="0" smtClean="0">
                <a:solidFill>
                  <a:schemeClr val="tx1"/>
                </a:solidFill>
                <a:cs typeface="B Yagut" panose="00000400000000000000" pitchFamily="2" charset="-78"/>
              </a:rPr>
              <a:t>و </a:t>
            </a:r>
            <a:r>
              <a:rPr lang="fa-IR" sz="2200" dirty="0">
                <a:solidFill>
                  <a:schemeClr val="tx1"/>
                </a:solidFill>
                <a:cs typeface="B Yagut" panose="00000400000000000000" pitchFamily="2" charset="-78"/>
              </a:rPr>
              <a:t>باز شدن انگشتان از یکدیگر، هنگام تحریک کف پا می باشد.</a:t>
            </a:r>
          </a:p>
          <a:p>
            <a:pPr algn="r"/>
            <a:r>
              <a:rPr lang="fa-IR" sz="2200" dirty="0">
                <a:solidFill>
                  <a:schemeClr val="tx1"/>
                </a:solidFill>
                <a:cs typeface="B Yagut" panose="00000400000000000000" pitchFamily="2" charset="-78"/>
              </a:rPr>
              <a:t>این واکنش از ماه ششم تا نهم از بین می </a:t>
            </a:r>
            <a:r>
              <a:rPr lang="fa-IR" sz="2200" dirty="0" smtClean="0">
                <a:solidFill>
                  <a:schemeClr val="tx1"/>
                </a:solidFill>
                <a:cs typeface="B Yagut" panose="00000400000000000000" pitchFamily="2" charset="-78"/>
              </a:rPr>
              <a:t>رود.وجود </a:t>
            </a:r>
            <a:r>
              <a:rPr lang="fa-IR" sz="2200" dirty="0">
                <a:solidFill>
                  <a:schemeClr val="tx1"/>
                </a:solidFill>
                <a:cs typeface="B Yagut" panose="00000400000000000000" pitchFamily="2" charset="-78"/>
              </a:rPr>
              <a:t>این واکنش بعد از </a:t>
            </a:r>
            <a:r>
              <a:rPr lang="fa-IR" sz="2200" dirty="0" smtClean="0">
                <a:solidFill>
                  <a:schemeClr val="tx1"/>
                </a:solidFill>
                <a:cs typeface="B Yagut" panose="00000400000000000000" pitchFamily="2" charset="-78"/>
              </a:rPr>
              <a:t>دو</a:t>
            </a:r>
          </a:p>
          <a:p>
            <a:pPr algn="r"/>
            <a:r>
              <a:rPr lang="fa-IR" sz="2200" dirty="0" smtClean="0">
                <a:solidFill>
                  <a:schemeClr val="tx1"/>
                </a:solidFill>
                <a:cs typeface="B Yagut" panose="00000400000000000000" pitchFamily="2" charset="-78"/>
              </a:rPr>
              <a:t> </a:t>
            </a:r>
            <a:r>
              <a:rPr lang="fa-IR" sz="2200" dirty="0">
                <a:solidFill>
                  <a:schemeClr val="tx1"/>
                </a:solidFill>
                <a:cs typeface="B Yagut" panose="00000400000000000000" pitchFamily="2" charset="-78"/>
              </a:rPr>
              <a:t>سالگی نوعی اختلال محسوب می </a:t>
            </a:r>
            <a:r>
              <a:rPr lang="fa-IR" sz="2200" dirty="0" smtClean="0">
                <a:solidFill>
                  <a:schemeClr val="tx1"/>
                </a:solidFill>
                <a:cs typeface="B Yagut" panose="00000400000000000000" pitchFamily="2" charset="-78"/>
              </a:rPr>
              <a:t>شود.امروزه </a:t>
            </a:r>
            <a:r>
              <a:rPr lang="fa-IR" sz="2200" dirty="0">
                <a:solidFill>
                  <a:schemeClr val="tx1"/>
                </a:solidFill>
                <a:cs typeface="B Yagut" panose="00000400000000000000" pitchFamily="2" charset="-78"/>
              </a:rPr>
              <a:t>پزشکان واکنش بابینسکی </a:t>
            </a:r>
            <a:endParaRPr lang="fa-IR" sz="2200" dirty="0" smtClean="0">
              <a:solidFill>
                <a:schemeClr val="tx1"/>
              </a:solidFill>
              <a:cs typeface="B Yagut" panose="00000400000000000000" pitchFamily="2" charset="-78"/>
            </a:endParaRPr>
          </a:p>
          <a:p>
            <a:pPr algn="r"/>
            <a:r>
              <a:rPr lang="fa-IR" sz="2200" dirty="0" smtClean="0">
                <a:solidFill>
                  <a:schemeClr val="tx1"/>
                </a:solidFill>
                <a:cs typeface="B Yagut" panose="00000400000000000000" pitchFamily="2" charset="-78"/>
              </a:rPr>
              <a:t>را </a:t>
            </a:r>
            <a:r>
              <a:rPr lang="fa-IR" sz="2200" dirty="0">
                <a:solidFill>
                  <a:schemeClr val="tx1"/>
                </a:solidFill>
                <a:cs typeface="B Yagut" panose="00000400000000000000" pitchFamily="2" charset="-78"/>
              </a:rPr>
              <a:t>به عنوان حرکت رو به بالای شست پا می </a:t>
            </a:r>
            <a:r>
              <a:rPr lang="fa-IR" sz="2200" dirty="0" smtClean="0">
                <a:solidFill>
                  <a:schemeClr val="tx1"/>
                </a:solidFill>
                <a:cs typeface="B Yagut" panose="00000400000000000000" pitchFamily="2" charset="-78"/>
              </a:rPr>
              <a:t>دانند .</a:t>
            </a:r>
            <a:endParaRPr lang="fa-IR" sz="22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en-US" sz="2100" dirty="0">
              <a:solidFill>
                <a:schemeClr val="tx1"/>
              </a:solidFill>
              <a:cs typeface="B Yagut" panose="000004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15" y="747132"/>
            <a:ext cx="3391562" cy="26651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95" y="3757961"/>
            <a:ext cx="3398799" cy="2758275"/>
          </a:xfrm>
          <a:prstGeom prst="rect">
            <a:avLst/>
          </a:prstGeom>
        </p:spPr>
      </p:pic>
      <p:pic>
        <p:nvPicPr>
          <p:cNvPr id="4" name="051DE8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52378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000" dirty="0" smtClean="0">
                <a:cs typeface="B Yagut" panose="00000400000000000000" pitchFamily="2" charset="-78"/>
              </a:rPr>
              <a:t>رفلکس های عصبی :</a:t>
            </a:r>
            <a:endParaRPr lang="en-US" sz="4000" dirty="0">
              <a:cs typeface="B Yagut" panose="00000400000000000000" pitchFamily="2" charset="-78"/>
            </a:endParaRPr>
          </a:p>
        </p:txBody>
      </p:sp>
      <p:sp>
        <p:nvSpPr>
          <p:cNvPr id="3" name="Text Placeholder 2"/>
          <p:cNvSpPr>
            <a:spLocks noGrp="1"/>
          </p:cNvSpPr>
          <p:nvPr>
            <p:ph type="body" idx="1"/>
          </p:nvPr>
        </p:nvSpPr>
        <p:spPr>
          <a:xfrm>
            <a:off x="234176" y="869797"/>
            <a:ext cx="11764537" cy="5809784"/>
          </a:xfrm>
        </p:spPr>
        <p:txBody>
          <a:bodyPr>
            <a:noAutofit/>
          </a:bodyPr>
          <a:lstStyle/>
          <a:p>
            <a:pPr algn="r" rtl="1">
              <a:lnSpc>
                <a:spcPct val="150000"/>
              </a:lnSpc>
            </a:pPr>
            <a:r>
              <a:rPr lang="fa-IR" sz="2000" dirty="0" smtClean="0">
                <a:solidFill>
                  <a:srgbClr val="FF0000"/>
                </a:solidFill>
                <a:cs typeface="B Yagut" panose="00000400000000000000" pitchFamily="2" charset="-78"/>
              </a:rPr>
              <a:t>رفلکس گرسپینگ یا چنگ زدن : </a:t>
            </a:r>
            <a:r>
              <a:rPr lang="fa-IR" sz="2000" dirty="0" smtClean="0">
                <a:solidFill>
                  <a:schemeClr val="tx1"/>
                </a:solidFill>
                <a:cs typeface="B Yagut" panose="00000400000000000000" pitchFamily="2" charset="-78"/>
              </a:rPr>
              <a:t>هنگامی </a:t>
            </a:r>
            <a:r>
              <a:rPr lang="fa-IR" sz="2000" dirty="0">
                <a:solidFill>
                  <a:schemeClr val="tx1"/>
                </a:solidFill>
                <a:cs typeface="B Yagut" panose="00000400000000000000" pitchFamily="2" charset="-78"/>
              </a:rPr>
              <a:t>که شیئی (مثلا انگشت مادر) را در کف </a:t>
            </a:r>
            <a:endParaRPr lang="fa-IR" sz="2000" dirty="0" smtClean="0">
              <a:solidFill>
                <a:schemeClr val="tx1"/>
              </a:solidFill>
              <a:cs typeface="B Yagut" panose="00000400000000000000" pitchFamily="2" charset="-78"/>
            </a:endParaRPr>
          </a:p>
          <a:p>
            <a:pPr algn="r" rtl="1">
              <a:lnSpc>
                <a:spcPct val="150000"/>
              </a:lnSpc>
            </a:pPr>
            <a:r>
              <a:rPr lang="fa-IR" sz="2000" dirty="0" smtClean="0">
                <a:solidFill>
                  <a:schemeClr val="tx1"/>
                </a:solidFill>
                <a:cs typeface="B Yagut" panose="00000400000000000000" pitchFamily="2" charset="-78"/>
              </a:rPr>
              <a:t>دست </a:t>
            </a:r>
            <a:r>
              <a:rPr lang="fa-IR" sz="2000" dirty="0">
                <a:solidFill>
                  <a:schemeClr val="tx1"/>
                </a:solidFill>
                <a:cs typeface="B Yagut" panose="00000400000000000000" pitchFamily="2" charset="-78"/>
              </a:rPr>
              <a:t>نوزاد قرار می </a:t>
            </a:r>
            <a:r>
              <a:rPr lang="fa-IR" sz="2000" dirty="0" smtClean="0">
                <a:solidFill>
                  <a:schemeClr val="tx1"/>
                </a:solidFill>
                <a:cs typeface="B Yagut" panose="00000400000000000000" pitchFamily="2" charset="-78"/>
              </a:rPr>
              <a:t>دهیم،نوزاد </a:t>
            </a:r>
            <a:r>
              <a:rPr lang="fa-IR" sz="2000" dirty="0">
                <a:solidFill>
                  <a:schemeClr val="tx1"/>
                </a:solidFill>
                <a:cs typeface="B Yagut" panose="00000400000000000000" pitchFamily="2" charset="-78"/>
              </a:rPr>
              <a:t>شروع به گرفتن آن شی می کند. این واکنش در </a:t>
            </a:r>
            <a:endParaRPr lang="fa-IR" sz="2000" dirty="0" smtClean="0">
              <a:solidFill>
                <a:schemeClr val="tx1"/>
              </a:solidFill>
              <a:cs typeface="B Yagut" panose="00000400000000000000" pitchFamily="2" charset="-78"/>
            </a:endParaRPr>
          </a:p>
          <a:p>
            <a:pPr algn="r" rtl="1">
              <a:lnSpc>
                <a:spcPct val="150000"/>
              </a:lnSpc>
            </a:pPr>
            <a:r>
              <a:rPr lang="fa-IR" sz="2000" dirty="0" smtClean="0">
                <a:solidFill>
                  <a:schemeClr val="tx1"/>
                </a:solidFill>
                <a:cs typeface="B Yagut" panose="00000400000000000000" pitchFamily="2" charset="-78"/>
              </a:rPr>
              <a:t>مورد </a:t>
            </a:r>
            <a:r>
              <a:rPr lang="fa-IR" sz="2000" dirty="0">
                <a:solidFill>
                  <a:schemeClr val="tx1"/>
                </a:solidFill>
                <a:cs typeface="B Yagut" panose="00000400000000000000" pitchFamily="2" charset="-78"/>
              </a:rPr>
              <a:t>انگشتان پا هم </a:t>
            </a:r>
            <a:r>
              <a:rPr lang="fa-IR" sz="2000" dirty="0" smtClean="0">
                <a:solidFill>
                  <a:schemeClr val="tx1"/>
                </a:solidFill>
                <a:cs typeface="B Yagut" panose="00000400000000000000" pitchFamily="2" charset="-78"/>
              </a:rPr>
              <a:t>صدق </a:t>
            </a:r>
            <a:r>
              <a:rPr lang="fa-IR" sz="2000" dirty="0">
                <a:solidFill>
                  <a:schemeClr val="tx1"/>
                </a:solidFill>
                <a:cs typeface="B Yagut" panose="00000400000000000000" pitchFamily="2" charset="-78"/>
              </a:rPr>
              <a:t>می کند، طوری که با قرار دادن شیئی روی انگشتان </a:t>
            </a:r>
            <a:endParaRPr lang="fa-IR" sz="2000" dirty="0" smtClean="0">
              <a:solidFill>
                <a:schemeClr val="tx1"/>
              </a:solidFill>
              <a:cs typeface="B Yagut" panose="00000400000000000000" pitchFamily="2" charset="-78"/>
            </a:endParaRPr>
          </a:p>
          <a:p>
            <a:pPr algn="r" rtl="1">
              <a:lnSpc>
                <a:spcPct val="150000"/>
              </a:lnSpc>
            </a:pPr>
            <a:r>
              <a:rPr lang="fa-IR" sz="2000" dirty="0" smtClean="0">
                <a:solidFill>
                  <a:schemeClr val="tx1"/>
                </a:solidFill>
                <a:cs typeface="B Yagut" panose="00000400000000000000" pitchFamily="2" charset="-78"/>
              </a:rPr>
              <a:t>پای </a:t>
            </a:r>
            <a:r>
              <a:rPr lang="fa-IR" sz="2000" dirty="0">
                <a:solidFill>
                  <a:schemeClr val="tx1"/>
                </a:solidFill>
                <a:cs typeface="B Yagut" panose="00000400000000000000" pitchFamily="2" charset="-78"/>
              </a:rPr>
              <a:t>نوزاد، </a:t>
            </a:r>
            <a:r>
              <a:rPr lang="fa-IR" sz="2000" dirty="0" smtClean="0">
                <a:solidFill>
                  <a:schemeClr val="tx1"/>
                </a:solidFill>
                <a:cs typeface="B Yagut" panose="00000400000000000000" pitchFamily="2" charset="-78"/>
              </a:rPr>
              <a:t>انگشتان او </a:t>
            </a:r>
            <a:r>
              <a:rPr lang="fa-IR" sz="2000" dirty="0">
                <a:solidFill>
                  <a:schemeClr val="tx1"/>
                </a:solidFill>
                <a:cs typeface="B Yagut" panose="00000400000000000000" pitchFamily="2" charset="-78"/>
              </a:rPr>
              <a:t>به سمت پایین خم می شوند و سعی در گرفتن آن شی </a:t>
            </a:r>
            <a:r>
              <a:rPr lang="fa-IR" sz="2000" dirty="0" smtClean="0">
                <a:solidFill>
                  <a:schemeClr val="tx1"/>
                </a:solidFill>
                <a:cs typeface="B Yagut" panose="00000400000000000000" pitchFamily="2" charset="-78"/>
              </a:rPr>
              <a:t>دارند.</a:t>
            </a:r>
          </a:p>
          <a:p>
            <a:pPr algn="r" rtl="1">
              <a:lnSpc>
                <a:spcPct val="150000"/>
              </a:lnSpc>
            </a:pPr>
            <a:r>
              <a:rPr lang="fa-IR" sz="2000" dirty="0" smtClean="0">
                <a:solidFill>
                  <a:schemeClr val="tx1"/>
                </a:solidFill>
                <a:cs typeface="B Yagut" panose="00000400000000000000" pitchFamily="2" charset="-78"/>
              </a:rPr>
              <a:t>این </a:t>
            </a:r>
            <a:r>
              <a:rPr lang="fa-IR" sz="2000" dirty="0">
                <a:solidFill>
                  <a:schemeClr val="tx1"/>
                </a:solidFill>
                <a:cs typeface="B Yagut" panose="00000400000000000000" pitchFamily="2" charset="-78"/>
              </a:rPr>
              <a:t>واکنش </a:t>
            </a:r>
            <a:r>
              <a:rPr lang="fa-IR" sz="2000" dirty="0" smtClean="0">
                <a:solidFill>
                  <a:schemeClr val="tx1"/>
                </a:solidFill>
                <a:cs typeface="B Yagut" panose="00000400000000000000" pitchFamily="2" charset="-78"/>
              </a:rPr>
              <a:t>برای </a:t>
            </a:r>
            <a:r>
              <a:rPr lang="fa-IR" sz="2000" dirty="0">
                <a:solidFill>
                  <a:schemeClr val="tx1"/>
                </a:solidFill>
                <a:cs typeface="B Yagut" panose="00000400000000000000" pitchFamily="2" charset="-78"/>
              </a:rPr>
              <a:t>انگشتان دست در حدود ماه ششم از بین می رود و برای انگشتان پا</a:t>
            </a:r>
            <a:r>
              <a:rPr lang="fa-IR" sz="2000" dirty="0" smtClean="0">
                <a:solidFill>
                  <a:schemeClr val="tx1"/>
                </a:solidFill>
                <a:cs typeface="B Yagut" panose="00000400000000000000" pitchFamily="2" charset="-78"/>
              </a:rPr>
              <a:t>،</a:t>
            </a:r>
          </a:p>
          <a:p>
            <a:pPr algn="r" rtl="1">
              <a:lnSpc>
                <a:spcPct val="150000"/>
              </a:lnSpc>
            </a:pPr>
            <a:r>
              <a:rPr lang="fa-IR" sz="2000" dirty="0" smtClean="0">
                <a:solidFill>
                  <a:schemeClr val="tx1"/>
                </a:solidFill>
                <a:cs typeface="B Yagut" panose="00000400000000000000" pitchFamily="2" charset="-78"/>
              </a:rPr>
              <a:t> </a:t>
            </a:r>
            <a:r>
              <a:rPr lang="fa-IR" sz="2000" dirty="0">
                <a:solidFill>
                  <a:schemeClr val="tx1"/>
                </a:solidFill>
                <a:cs typeface="B Yagut" panose="00000400000000000000" pitchFamily="2" charset="-78"/>
              </a:rPr>
              <a:t>در حدود </a:t>
            </a:r>
            <a:r>
              <a:rPr lang="fa-IR" sz="2000" dirty="0" smtClean="0">
                <a:solidFill>
                  <a:schemeClr val="tx1"/>
                </a:solidFill>
                <a:cs typeface="B Yagut" panose="00000400000000000000" pitchFamily="2" charset="-78"/>
              </a:rPr>
              <a:t>ماه </a:t>
            </a:r>
            <a:r>
              <a:rPr lang="fa-IR" sz="2000" dirty="0">
                <a:solidFill>
                  <a:schemeClr val="tx1"/>
                </a:solidFill>
                <a:cs typeface="B Yagut" panose="00000400000000000000" pitchFamily="2" charset="-78"/>
              </a:rPr>
              <a:t>نهم تا دهم از بین می رود </a:t>
            </a:r>
            <a:r>
              <a:rPr lang="fa-IR" sz="2000" dirty="0" smtClean="0">
                <a:solidFill>
                  <a:schemeClr val="tx1"/>
                </a:solidFill>
                <a:cs typeface="B Yagut" panose="00000400000000000000" pitchFamily="2" charset="-78"/>
              </a:rPr>
              <a:t>.</a:t>
            </a:r>
          </a:p>
          <a:p>
            <a:pPr algn="r" rtl="1"/>
            <a:r>
              <a:rPr lang="fa-IR" dirty="0" smtClean="0">
                <a:solidFill>
                  <a:srgbClr val="FF0000"/>
                </a:solidFill>
                <a:cs typeface="B Yagut" panose="00000400000000000000" pitchFamily="2" charset="-78"/>
              </a:rPr>
              <a:t>رفلکس روتینگ یا جستجو کردن : </a:t>
            </a:r>
            <a:r>
              <a:rPr lang="fa-IR" dirty="0" smtClean="0">
                <a:solidFill>
                  <a:schemeClr val="tx1"/>
                </a:solidFill>
                <a:cs typeface="B Yagut" panose="00000400000000000000" pitchFamily="2" charset="-78"/>
              </a:rPr>
              <a:t>هنگامی </a:t>
            </a:r>
            <a:r>
              <a:rPr lang="fa-IR" dirty="0">
                <a:solidFill>
                  <a:schemeClr val="tx1"/>
                </a:solidFill>
                <a:cs typeface="B Yagut" panose="00000400000000000000" pitchFamily="2" charset="-78"/>
              </a:rPr>
              <a:t>که با انگشت گونه نوزاد و </a:t>
            </a:r>
            <a:endParaRPr lang="fa-IR" dirty="0" smtClean="0">
              <a:solidFill>
                <a:schemeClr val="tx1"/>
              </a:solidFill>
              <a:cs typeface="B Yagut" panose="00000400000000000000" pitchFamily="2" charset="-78"/>
            </a:endParaRPr>
          </a:p>
          <a:p>
            <a:pPr algn="r" rtl="1"/>
            <a:r>
              <a:rPr lang="fa-IR" dirty="0" smtClean="0">
                <a:solidFill>
                  <a:schemeClr val="tx1"/>
                </a:solidFill>
                <a:cs typeface="B Yagut" panose="00000400000000000000" pitchFamily="2" charset="-78"/>
              </a:rPr>
              <a:t>یا </a:t>
            </a:r>
            <a:r>
              <a:rPr lang="fa-IR" dirty="0">
                <a:solidFill>
                  <a:schemeClr val="tx1"/>
                </a:solidFill>
                <a:cs typeface="B Yagut" panose="00000400000000000000" pitchFamily="2" charset="-78"/>
              </a:rPr>
              <a:t>گوشه دهان او را تحریک می کنیم</a:t>
            </a:r>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پاسخ نوزاد به این تحریک، </a:t>
            </a:r>
            <a:r>
              <a:rPr lang="fa-IR" dirty="0" smtClean="0">
                <a:solidFill>
                  <a:schemeClr val="tx1"/>
                </a:solidFill>
                <a:cs typeface="B Yagut" panose="00000400000000000000" pitchFamily="2" charset="-78"/>
              </a:rPr>
              <a:t>چرخاندن</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سر به سمت محرک و باز کردن </a:t>
            </a:r>
            <a:r>
              <a:rPr lang="fa-IR" dirty="0" smtClean="0">
                <a:solidFill>
                  <a:schemeClr val="tx1"/>
                </a:solidFill>
                <a:cs typeface="B Yagut" panose="00000400000000000000" pitchFamily="2" charset="-78"/>
              </a:rPr>
              <a:t>دهان </a:t>
            </a:r>
            <a:r>
              <a:rPr lang="fa-IR" dirty="0">
                <a:solidFill>
                  <a:schemeClr val="tx1"/>
                </a:solidFill>
                <a:cs typeface="B Yagut" panose="00000400000000000000" pitchFamily="2" charset="-78"/>
              </a:rPr>
              <a:t>به دنبال محرک می </a:t>
            </a:r>
            <a:r>
              <a:rPr lang="fa-IR" dirty="0" smtClean="0">
                <a:solidFill>
                  <a:schemeClr val="tx1"/>
                </a:solidFill>
                <a:cs typeface="B Yagut" panose="00000400000000000000" pitchFamily="2" charset="-78"/>
              </a:rPr>
              <a:t>باشد.این واکنش</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برای یافتن سینه مادر می باشد </a:t>
            </a:r>
            <a:r>
              <a:rPr lang="fa-IR" dirty="0" smtClean="0">
                <a:solidFill>
                  <a:schemeClr val="tx1"/>
                </a:solidFill>
                <a:cs typeface="B Yagut" panose="00000400000000000000" pitchFamily="2" charset="-78"/>
              </a:rPr>
              <a:t>و </a:t>
            </a:r>
            <a:r>
              <a:rPr lang="fa-IR" dirty="0">
                <a:solidFill>
                  <a:schemeClr val="tx1"/>
                </a:solidFill>
                <a:cs typeface="B Yagut" panose="00000400000000000000" pitchFamily="2" charset="-78"/>
              </a:rPr>
              <a:t>معمولا در ماه سوم و یا چهارم از </a:t>
            </a:r>
            <a:r>
              <a:rPr lang="fa-IR" dirty="0" smtClean="0">
                <a:solidFill>
                  <a:schemeClr val="tx1"/>
                </a:solidFill>
                <a:cs typeface="B Yagut" panose="00000400000000000000" pitchFamily="2" charset="-78"/>
              </a:rPr>
              <a:t>بین</a:t>
            </a:r>
          </a:p>
          <a:p>
            <a:pPr algn="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می رود .</a:t>
            </a:r>
          </a:p>
          <a:p>
            <a:pPr algn="r" rtl="1"/>
            <a:r>
              <a:rPr lang="fa-IR" dirty="0">
                <a:solidFill>
                  <a:schemeClr val="tx1"/>
                </a:solidFill>
                <a:cs typeface="B Yagut" panose="00000400000000000000" pitchFamily="2" charset="-78"/>
              </a:rPr>
              <a:t> </a:t>
            </a:r>
          </a:p>
          <a:p>
            <a:pPr algn="r" rtl="1">
              <a:lnSpc>
                <a:spcPct val="150000"/>
              </a:lnSpc>
            </a:pPr>
            <a:endParaRPr lang="fa-IR" sz="2000" dirty="0">
              <a:solidFill>
                <a:schemeClr val="tx1"/>
              </a:solidFill>
              <a:cs typeface="B Yagut" panose="00000400000000000000" pitchFamily="2" charset="-78"/>
            </a:endParaRPr>
          </a:p>
          <a:p>
            <a:pPr marL="342900" indent="-342900" algn="r" rtl="1">
              <a:lnSpc>
                <a:spcPct val="150000"/>
              </a:lnSpc>
              <a:buFont typeface="Wingdings" panose="05000000000000000000" pitchFamily="2" charset="2"/>
              <a:buChar char="ü"/>
            </a:pPr>
            <a:endParaRPr lang="en-US" sz="2000" dirty="0">
              <a:solidFill>
                <a:schemeClr val="tx1"/>
              </a:solidFill>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23" y="762574"/>
            <a:ext cx="3635050" cy="282726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59" y="3697058"/>
            <a:ext cx="3577577" cy="2782560"/>
          </a:xfrm>
          <a:prstGeom prst="rect">
            <a:avLst/>
          </a:prstGeom>
        </p:spPr>
      </p:pic>
      <p:pic>
        <p:nvPicPr>
          <p:cNvPr id="6" name="798C69B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2582605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499478"/>
          </a:xfrm>
        </p:spPr>
        <p:txBody>
          <a:bodyPr>
            <a:noAutofit/>
          </a:bodyPr>
          <a:lstStyle/>
          <a:p>
            <a:pPr algn="r" rtl="1"/>
            <a:r>
              <a:rPr lang="fa-IR" sz="4000" dirty="0" smtClean="0">
                <a:cs typeface="B Yagut" panose="00000400000000000000" pitchFamily="2" charset="-78"/>
              </a:rPr>
              <a:t>رفلکس های عصبی :</a:t>
            </a:r>
            <a:endParaRPr lang="en-US" sz="4000" dirty="0">
              <a:cs typeface="B Yagut" panose="00000400000000000000" pitchFamily="2" charset="-78"/>
            </a:endParaRPr>
          </a:p>
        </p:txBody>
      </p:sp>
      <p:sp>
        <p:nvSpPr>
          <p:cNvPr id="3" name="Text Placeholder 2"/>
          <p:cNvSpPr>
            <a:spLocks noGrp="1"/>
          </p:cNvSpPr>
          <p:nvPr>
            <p:ph type="body" idx="1"/>
          </p:nvPr>
        </p:nvSpPr>
        <p:spPr>
          <a:xfrm>
            <a:off x="234176" y="677900"/>
            <a:ext cx="11764537" cy="6001681"/>
          </a:xfrm>
        </p:spPr>
        <p:txBody>
          <a:bodyPr>
            <a:noAutofit/>
          </a:bodyPr>
          <a:lstStyle/>
          <a:p>
            <a:pPr algn="r" rtl="1"/>
            <a:r>
              <a:rPr lang="fa-IR" sz="2000" dirty="0" smtClean="0">
                <a:solidFill>
                  <a:schemeClr val="tx1"/>
                </a:solidFill>
                <a:cs typeface="B Yagut" panose="00000400000000000000" pitchFamily="2" charset="-78"/>
              </a:rPr>
              <a:t> </a:t>
            </a:r>
            <a:r>
              <a:rPr lang="fa-IR" sz="2000" dirty="0" smtClean="0">
                <a:solidFill>
                  <a:srgbClr val="FF0000"/>
                </a:solidFill>
                <a:cs typeface="B Yagut" panose="00000400000000000000" pitchFamily="2" charset="-78"/>
              </a:rPr>
              <a:t>واکنش نامتقارن تونیک گردن :</a:t>
            </a:r>
            <a:r>
              <a:rPr lang="fa-IR" sz="2000" dirty="0" smtClean="0">
                <a:solidFill>
                  <a:schemeClr val="tx1"/>
                </a:solidFill>
                <a:cs typeface="B Yagut" panose="00000400000000000000" pitchFamily="2" charset="-78"/>
              </a:rPr>
              <a:t>هنگامی </a:t>
            </a:r>
            <a:r>
              <a:rPr lang="fa-IR" sz="2000" dirty="0">
                <a:solidFill>
                  <a:schemeClr val="tx1"/>
                </a:solidFill>
                <a:cs typeface="B Yagut" panose="00000400000000000000" pitchFamily="2" charset="-78"/>
              </a:rPr>
              <a:t>که سر نوزاد به یک سمت خم </a:t>
            </a:r>
            <a:r>
              <a:rPr lang="fa-IR" sz="2000" dirty="0" smtClean="0">
                <a:solidFill>
                  <a:schemeClr val="tx1"/>
                </a:solidFill>
                <a:cs typeface="B Yagut" panose="00000400000000000000" pitchFamily="2" charset="-78"/>
              </a:rPr>
              <a:t>می شود دست</a:t>
            </a:r>
          </a:p>
          <a:p>
            <a:pPr algn="r" rtl="1"/>
            <a:r>
              <a:rPr lang="fa-IR" sz="2000" dirty="0" smtClean="0">
                <a:solidFill>
                  <a:schemeClr val="tx1"/>
                </a:solidFill>
                <a:cs typeface="B Yagut" panose="00000400000000000000" pitchFamily="2" charset="-78"/>
              </a:rPr>
              <a:t> </a:t>
            </a:r>
            <a:r>
              <a:rPr lang="fa-IR" sz="2000" dirty="0">
                <a:solidFill>
                  <a:schemeClr val="tx1"/>
                </a:solidFill>
                <a:cs typeface="B Yagut" panose="00000400000000000000" pitchFamily="2" charset="-78"/>
              </a:rPr>
              <a:t>و پا به سمت مقابل خم می شوند. این وضعیت مانند </a:t>
            </a:r>
            <a:r>
              <a:rPr lang="fa-IR" sz="2000" dirty="0" smtClean="0">
                <a:solidFill>
                  <a:schemeClr val="tx1"/>
                </a:solidFill>
                <a:cs typeface="B Yagut" panose="00000400000000000000" pitchFamily="2" charset="-78"/>
              </a:rPr>
              <a:t>حرکت </a:t>
            </a:r>
            <a:r>
              <a:rPr lang="fa-IR" sz="2000" dirty="0">
                <a:solidFill>
                  <a:schemeClr val="tx1"/>
                </a:solidFill>
                <a:cs typeface="B Yagut" panose="00000400000000000000" pitchFamily="2" charset="-78"/>
              </a:rPr>
              <a:t>شمشیر باز می </a:t>
            </a:r>
            <a:r>
              <a:rPr lang="fa-IR" sz="2000" dirty="0" smtClean="0">
                <a:solidFill>
                  <a:schemeClr val="tx1"/>
                </a:solidFill>
                <a:cs typeface="B Yagut" panose="00000400000000000000" pitchFamily="2" charset="-78"/>
              </a:rPr>
              <a:t>باشد.</a:t>
            </a:r>
          </a:p>
          <a:p>
            <a:pPr algn="r" rtl="1"/>
            <a:r>
              <a:rPr lang="fa-IR" sz="2000" dirty="0" smtClean="0">
                <a:solidFill>
                  <a:schemeClr val="tx1"/>
                </a:solidFill>
                <a:cs typeface="B Yagut" panose="00000400000000000000" pitchFamily="2" charset="-78"/>
              </a:rPr>
              <a:t>این </a:t>
            </a:r>
            <a:r>
              <a:rPr lang="fa-IR" sz="2000" dirty="0">
                <a:solidFill>
                  <a:schemeClr val="tx1"/>
                </a:solidFill>
                <a:cs typeface="B Yagut" panose="00000400000000000000" pitchFamily="2" charset="-78"/>
              </a:rPr>
              <a:t>واکنش باید در سن شش ماهگی </a:t>
            </a:r>
            <a:r>
              <a:rPr lang="fa-IR" sz="2000" dirty="0" smtClean="0">
                <a:solidFill>
                  <a:schemeClr val="tx1"/>
                </a:solidFill>
                <a:cs typeface="B Yagut" panose="00000400000000000000" pitchFamily="2" charset="-78"/>
              </a:rPr>
              <a:t>از بین </a:t>
            </a:r>
            <a:r>
              <a:rPr lang="fa-IR" sz="2000" dirty="0">
                <a:solidFill>
                  <a:schemeClr val="tx1"/>
                </a:solidFill>
                <a:cs typeface="B Yagut" panose="00000400000000000000" pitchFamily="2" charset="-78"/>
              </a:rPr>
              <a:t>برود و اگر باقی بماند، نوزاد قادر به </a:t>
            </a:r>
            <a:endParaRPr lang="fa-IR" sz="2000" dirty="0" smtClean="0">
              <a:solidFill>
                <a:schemeClr val="tx1"/>
              </a:solidFill>
              <a:cs typeface="B Yagut" panose="00000400000000000000" pitchFamily="2" charset="-78"/>
            </a:endParaRPr>
          </a:p>
          <a:p>
            <a:pPr algn="r" rtl="1"/>
            <a:r>
              <a:rPr lang="fa-IR" sz="2000" dirty="0" smtClean="0">
                <a:solidFill>
                  <a:schemeClr val="tx1"/>
                </a:solidFill>
                <a:cs typeface="B Yagut" panose="00000400000000000000" pitchFamily="2" charset="-78"/>
              </a:rPr>
              <a:t>کنترل </a:t>
            </a:r>
            <a:r>
              <a:rPr lang="fa-IR" sz="2000" dirty="0">
                <a:solidFill>
                  <a:schemeClr val="tx1"/>
                </a:solidFill>
                <a:cs typeface="B Yagut" panose="00000400000000000000" pitchFamily="2" charset="-78"/>
              </a:rPr>
              <a:t>وزن خود نمی </a:t>
            </a:r>
            <a:r>
              <a:rPr lang="fa-IR" sz="2000" dirty="0" smtClean="0">
                <a:solidFill>
                  <a:schemeClr val="tx1"/>
                </a:solidFill>
                <a:cs typeface="B Yagut" panose="00000400000000000000" pitchFamily="2" charset="-78"/>
              </a:rPr>
              <a:t>باشدو </a:t>
            </a:r>
            <a:r>
              <a:rPr lang="fa-IR" sz="2000" dirty="0">
                <a:solidFill>
                  <a:schemeClr val="tx1"/>
                </a:solidFill>
                <a:cs typeface="B Yagut" panose="00000400000000000000" pitchFamily="2" charset="-78"/>
              </a:rPr>
              <a:t>توانایی راست کردن دست خود و کشیدن پاهای خود </a:t>
            </a:r>
            <a:endParaRPr lang="fa-IR" sz="2000" dirty="0" smtClean="0">
              <a:solidFill>
                <a:schemeClr val="tx1"/>
              </a:solidFill>
              <a:cs typeface="B Yagut" panose="00000400000000000000" pitchFamily="2" charset="-78"/>
            </a:endParaRPr>
          </a:p>
          <a:p>
            <a:pPr algn="r" rtl="1"/>
            <a:r>
              <a:rPr lang="fa-IR" sz="2000" dirty="0" smtClean="0">
                <a:solidFill>
                  <a:schemeClr val="tx1"/>
                </a:solidFill>
                <a:cs typeface="B Yagut" panose="00000400000000000000" pitchFamily="2" charset="-78"/>
              </a:rPr>
              <a:t>به </a:t>
            </a:r>
            <a:r>
              <a:rPr lang="fa-IR" sz="2000" dirty="0">
                <a:solidFill>
                  <a:schemeClr val="tx1"/>
                </a:solidFill>
                <a:cs typeface="B Yagut" panose="00000400000000000000" pitchFamily="2" charset="-78"/>
              </a:rPr>
              <a:t>حالت </a:t>
            </a:r>
            <a:r>
              <a:rPr lang="fa-IR" sz="2000" dirty="0" smtClean="0">
                <a:solidFill>
                  <a:schemeClr val="tx1"/>
                </a:solidFill>
                <a:cs typeface="B Yagut" panose="00000400000000000000" pitchFamily="2" charset="-78"/>
              </a:rPr>
              <a:t>خزیدن </a:t>
            </a:r>
            <a:r>
              <a:rPr lang="fa-IR" sz="2000" dirty="0">
                <a:solidFill>
                  <a:schemeClr val="tx1"/>
                </a:solidFill>
                <a:cs typeface="B Yagut" panose="00000400000000000000" pitchFamily="2" charset="-78"/>
              </a:rPr>
              <a:t>را ندارد، به عبارت دیگر </a:t>
            </a:r>
            <a:r>
              <a:rPr lang="fa-IR" sz="2000" b="1" dirty="0" smtClean="0">
                <a:solidFill>
                  <a:schemeClr val="tx1"/>
                </a:solidFill>
                <a:cs typeface="B Yagut" panose="00000400000000000000" pitchFamily="2" charset="-78"/>
              </a:rPr>
              <a:t>چنانچه سر </a:t>
            </a:r>
            <a:r>
              <a:rPr lang="fa-IR" sz="2000" b="1" dirty="0">
                <a:solidFill>
                  <a:schemeClr val="tx1"/>
                </a:solidFill>
                <a:cs typeface="B Yagut" panose="00000400000000000000" pitchFamily="2" charset="-78"/>
              </a:rPr>
              <a:t>نوزادی را که به </a:t>
            </a:r>
            <a:r>
              <a:rPr lang="fa-IR" sz="2000" b="1" dirty="0" smtClean="0">
                <a:solidFill>
                  <a:schemeClr val="tx1"/>
                </a:solidFill>
                <a:cs typeface="B Yagut" panose="00000400000000000000" pitchFamily="2" charset="-78"/>
              </a:rPr>
              <a:t>پشت</a:t>
            </a:r>
          </a:p>
          <a:p>
            <a:pPr algn="r" rtl="1"/>
            <a:r>
              <a:rPr lang="fa-IR" sz="2000" b="1" dirty="0" smtClean="0">
                <a:solidFill>
                  <a:schemeClr val="tx1"/>
                </a:solidFill>
                <a:cs typeface="B Yagut" panose="00000400000000000000" pitchFamily="2" charset="-78"/>
              </a:rPr>
              <a:t> </a:t>
            </a:r>
            <a:r>
              <a:rPr lang="fa-IR" sz="2000" b="1" dirty="0">
                <a:solidFill>
                  <a:schemeClr val="tx1"/>
                </a:solidFill>
                <a:cs typeface="B Yagut" panose="00000400000000000000" pitchFamily="2" charset="-78"/>
              </a:rPr>
              <a:t>خوابیده، به طور ناگهانی به یک طرف برگردانیم، نوزاد دست و </a:t>
            </a:r>
            <a:r>
              <a:rPr lang="fa-IR" sz="2000" b="1" dirty="0" smtClean="0">
                <a:solidFill>
                  <a:schemeClr val="tx1"/>
                </a:solidFill>
                <a:cs typeface="B Yagut" panose="00000400000000000000" pitchFamily="2" charset="-78"/>
              </a:rPr>
              <a:t>پای سمت چرخش</a:t>
            </a:r>
          </a:p>
          <a:p>
            <a:pPr algn="r" rtl="1"/>
            <a:r>
              <a:rPr lang="fa-IR" sz="2000" b="1" dirty="0" smtClean="0">
                <a:solidFill>
                  <a:schemeClr val="tx1"/>
                </a:solidFill>
                <a:cs typeface="B Yagut" panose="00000400000000000000" pitchFamily="2" charset="-78"/>
              </a:rPr>
              <a:t> </a:t>
            </a:r>
            <a:r>
              <a:rPr lang="fa-IR" sz="2000" b="1" dirty="0">
                <a:solidFill>
                  <a:schemeClr val="tx1"/>
                </a:solidFill>
                <a:cs typeface="B Yagut" panose="00000400000000000000" pitchFamily="2" charset="-78"/>
              </a:rPr>
              <a:t>را کاملا باز کرده و دست وپای سمت مقابل را </a:t>
            </a:r>
            <a:r>
              <a:rPr lang="fa-IR" sz="2000" b="1" dirty="0" smtClean="0">
                <a:solidFill>
                  <a:schemeClr val="tx1"/>
                </a:solidFill>
                <a:cs typeface="B Yagut" panose="00000400000000000000" pitchFamily="2" charset="-78"/>
              </a:rPr>
              <a:t>جمع می کند.این </a:t>
            </a:r>
            <a:r>
              <a:rPr lang="fa-IR" sz="2000" b="1" dirty="0">
                <a:solidFill>
                  <a:schemeClr val="tx1"/>
                </a:solidFill>
                <a:cs typeface="B Yagut" panose="00000400000000000000" pitchFamily="2" charset="-78"/>
              </a:rPr>
              <a:t>واکنش در سن 5 تا 6 </a:t>
            </a:r>
            <a:endParaRPr lang="fa-IR" sz="2000" b="1" dirty="0" smtClean="0">
              <a:solidFill>
                <a:schemeClr val="tx1"/>
              </a:solidFill>
              <a:cs typeface="B Yagut" panose="00000400000000000000" pitchFamily="2" charset="-78"/>
            </a:endParaRPr>
          </a:p>
          <a:p>
            <a:pPr algn="r" rtl="1"/>
            <a:r>
              <a:rPr lang="fa-IR" sz="2000" b="1" dirty="0" smtClean="0">
                <a:solidFill>
                  <a:schemeClr val="tx1"/>
                </a:solidFill>
                <a:cs typeface="B Yagut" panose="00000400000000000000" pitchFamily="2" charset="-78"/>
              </a:rPr>
              <a:t>ماهگی </a:t>
            </a:r>
            <a:r>
              <a:rPr lang="fa-IR" sz="2000" b="1" dirty="0">
                <a:solidFill>
                  <a:schemeClr val="tx1"/>
                </a:solidFill>
                <a:cs typeface="B Yagut" panose="00000400000000000000" pitchFamily="2" charset="-78"/>
              </a:rPr>
              <a:t>از بین می رود.</a:t>
            </a:r>
          </a:p>
          <a:p>
            <a:pPr algn="r"/>
            <a:r>
              <a:rPr lang="fa-IR" sz="2000" dirty="0">
                <a:solidFill>
                  <a:schemeClr val="tx1"/>
                </a:solidFill>
                <a:cs typeface="B Yagut" panose="00000400000000000000" pitchFamily="2" charset="-78"/>
              </a:rPr>
              <a:t> </a:t>
            </a:r>
            <a:r>
              <a:rPr lang="fa-IR" sz="2000" dirty="0" smtClean="0">
                <a:solidFill>
                  <a:srgbClr val="FF0000"/>
                </a:solidFill>
                <a:cs typeface="B Yagut" panose="00000400000000000000" pitchFamily="2" charset="-78"/>
              </a:rPr>
              <a:t>رفلکس مورو یا از جا پریدن : </a:t>
            </a:r>
            <a:r>
              <a:rPr lang="fa-IR" sz="2000" dirty="0">
                <a:solidFill>
                  <a:schemeClr val="tx1"/>
                </a:solidFill>
                <a:cs typeface="B Yagut" panose="00000400000000000000" pitchFamily="2" charset="-78"/>
              </a:rPr>
              <a:t>مانی اتفاق می افتد که یک نوزاد در </a:t>
            </a:r>
            <a:r>
              <a:rPr lang="fa-IR" sz="2000" dirty="0" smtClean="0">
                <a:solidFill>
                  <a:schemeClr val="tx1"/>
                </a:solidFill>
                <a:cs typeface="B Yagut" panose="00000400000000000000" pitchFamily="2" charset="-78"/>
              </a:rPr>
              <a:t>وضعیت</a:t>
            </a:r>
          </a:p>
          <a:p>
            <a:pPr algn="r"/>
            <a:r>
              <a:rPr lang="fa-IR" sz="2000" dirty="0" smtClean="0">
                <a:solidFill>
                  <a:schemeClr val="tx1"/>
                </a:solidFill>
                <a:cs typeface="B Yagut" panose="00000400000000000000" pitchFamily="2" charset="-78"/>
              </a:rPr>
              <a:t> </a:t>
            </a:r>
            <a:r>
              <a:rPr lang="fa-IR" sz="2000" dirty="0">
                <a:solidFill>
                  <a:schemeClr val="tx1"/>
                </a:solidFill>
                <a:cs typeface="B Yagut" panose="00000400000000000000" pitchFamily="2" charset="-78"/>
              </a:rPr>
              <a:t>خوابیده قرار گرفته باشد و یک صدای بلند و ناگهانی شنیده شود. نوزاد در </a:t>
            </a:r>
            <a:endParaRPr lang="fa-IR" sz="2000" dirty="0" smtClean="0">
              <a:solidFill>
                <a:schemeClr val="tx1"/>
              </a:solidFill>
              <a:cs typeface="B Yagut" panose="00000400000000000000" pitchFamily="2" charset="-78"/>
            </a:endParaRPr>
          </a:p>
          <a:p>
            <a:pPr algn="r"/>
            <a:r>
              <a:rPr lang="fa-IR" sz="2000" dirty="0" smtClean="0">
                <a:solidFill>
                  <a:schemeClr val="tx1"/>
                </a:solidFill>
                <a:cs typeface="B Yagut" panose="00000400000000000000" pitchFamily="2" charset="-78"/>
              </a:rPr>
              <a:t>این </a:t>
            </a:r>
            <a:r>
              <a:rPr lang="fa-IR" sz="2000" dirty="0">
                <a:solidFill>
                  <a:schemeClr val="tx1"/>
                </a:solidFill>
                <a:cs typeface="B Yagut" panose="00000400000000000000" pitchFamily="2" charset="-78"/>
              </a:rPr>
              <a:t>هنگام، به صدا، واکنش سریع و ناگهانی نشان می دهد و سر خود را به </a:t>
            </a:r>
            <a:r>
              <a:rPr lang="fa-IR" sz="2000" dirty="0" smtClean="0">
                <a:solidFill>
                  <a:schemeClr val="tx1"/>
                </a:solidFill>
                <a:cs typeface="B Yagut" panose="00000400000000000000" pitchFamily="2" charset="-78"/>
              </a:rPr>
              <a:t>سمت</a:t>
            </a:r>
          </a:p>
          <a:p>
            <a:pPr algn="r"/>
            <a:r>
              <a:rPr lang="fa-IR" sz="2000" dirty="0" smtClean="0">
                <a:solidFill>
                  <a:schemeClr val="tx1"/>
                </a:solidFill>
                <a:cs typeface="B Yagut" panose="00000400000000000000" pitchFamily="2" charset="-78"/>
              </a:rPr>
              <a:t> </a:t>
            </a:r>
            <a:r>
              <a:rPr lang="fa-IR" sz="2000" dirty="0">
                <a:solidFill>
                  <a:schemeClr val="tx1"/>
                </a:solidFill>
                <a:cs typeface="B Yagut" panose="00000400000000000000" pitchFamily="2" charset="-78"/>
              </a:rPr>
              <a:t>عقب می برد و و دست هایش را به دو طرف می کشد</a:t>
            </a:r>
            <a:r>
              <a:rPr lang="fa-IR" sz="2000" dirty="0" smtClean="0">
                <a:solidFill>
                  <a:schemeClr val="tx1"/>
                </a:solidFill>
                <a:cs typeface="B Yagut" panose="00000400000000000000" pitchFamily="2" charset="-78"/>
              </a:rPr>
              <a:t>.</a:t>
            </a:r>
            <a:r>
              <a:rPr lang="fa-IR" sz="2000" dirty="0">
                <a:solidFill>
                  <a:schemeClr val="tx1"/>
                </a:solidFill>
                <a:cs typeface="B Yagut" panose="00000400000000000000" pitchFamily="2" charset="-78"/>
              </a:rPr>
              <a:t> این واکنش حدود ماه </a:t>
            </a:r>
          </a:p>
          <a:p>
            <a:pPr algn="r"/>
            <a:r>
              <a:rPr lang="fa-IR" sz="2000" dirty="0" smtClean="0">
                <a:solidFill>
                  <a:schemeClr val="tx1"/>
                </a:solidFill>
                <a:cs typeface="B Yagut" panose="00000400000000000000" pitchFamily="2" charset="-78"/>
              </a:rPr>
              <a:t>سوم </a:t>
            </a:r>
            <a:r>
              <a:rPr lang="fa-IR" sz="2000" dirty="0">
                <a:solidFill>
                  <a:schemeClr val="tx1"/>
                </a:solidFill>
                <a:cs typeface="B Yagut" panose="00000400000000000000" pitchFamily="2" charset="-78"/>
              </a:rPr>
              <a:t>تا ششم از بین می رود. هر گونه ناهماهنگی در انجام این واکنش، </a:t>
            </a:r>
            <a:endParaRPr lang="fa-IR" sz="2000" dirty="0" smtClean="0">
              <a:solidFill>
                <a:schemeClr val="tx1"/>
              </a:solidFill>
              <a:cs typeface="B Yagut" panose="00000400000000000000" pitchFamily="2" charset="-78"/>
            </a:endParaRPr>
          </a:p>
          <a:p>
            <a:pPr algn="r"/>
            <a:r>
              <a:rPr lang="fa-IR" sz="2000" dirty="0" smtClean="0">
                <a:solidFill>
                  <a:schemeClr val="tx1"/>
                </a:solidFill>
                <a:cs typeface="B Yagut" panose="00000400000000000000" pitchFamily="2" charset="-78"/>
              </a:rPr>
              <a:t>نوعی </a:t>
            </a:r>
            <a:r>
              <a:rPr lang="fa-IR" sz="2000" dirty="0">
                <a:solidFill>
                  <a:schemeClr val="tx1"/>
                </a:solidFill>
                <a:cs typeface="B Yagut" panose="00000400000000000000" pitchFamily="2" charset="-78"/>
              </a:rPr>
              <a:t>اختلال </a:t>
            </a:r>
            <a:r>
              <a:rPr lang="fa-IR" sz="2000" dirty="0" smtClean="0">
                <a:solidFill>
                  <a:schemeClr val="tx1"/>
                </a:solidFill>
                <a:cs typeface="B Yagut" panose="00000400000000000000" pitchFamily="2" charset="-78"/>
              </a:rPr>
              <a:t>محسوب</a:t>
            </a:r>
            <a:r>
              <a:rPr lang="fa-IR" sz="2000" dirty="0">
                <a:solidFill>
                  <a:schemeClr val="tx1"/>
                </a:solidFill>
                <a:cs typeface="B Yagut" panose="00000400000000000000" pitchFamily="2" charset="-78"/>
              </a:rPr>
              <a:t> </a:t>
            </a:r>
            <a:r>
              <a:rPr lang="fa-IR" sz="2000" dirty="0" smtClean="0">
                <a:solidFill>
                  <a:schemeClr val="tx1"/>
                </a:solidFill>
                <a:cs typeface="B Yagut" panose="00000400000000000000" pitchFamily="2" charset="-78"/>
              </a:rPr>
              <a:t>عدم </a:t>
            </a:r>
            <a:r>
              <a:rPr lang="fa-IR" sz="2000" dirty="0">
                <a:solidFill>
                  <a:schemeClr val="tx1"/>
                </a:solidFill>
                <a:cs typeface="B Yagut" panose="00000400000000000000" pitchFamily="2" charset="-78"/>
              </a:rPr>
              <a:t>بروز این واکنش در نوزاد به منزله آسیب های عصبی در </a:t>
            </a:r>
            <a:endParaRPr lang="fa-IR" sz="2000" dirty="0" smtClean="0">
              <a:solidFill>
                <a:schemeClr val="tx1"/>
              </a:solidFill>
              <a:cs typeface="B Yagut" panose="00000400000000000000" pitchFamily="2" charset="-78"/>
            </a:endParaRPr>
          </a:p>
          <a:p>
            <a:pPr algn="r"/>
            <a:r>
              <a:rPr lang="fa-IR" sz="2000" dirty="0" smtClean="0">
                <a:solidFill>
                  <a:schemeClr val="tx1"/>
                </a:solidFill>
                <a:cs typeface="B Yagut" panose="00000400000000000000" pitchFamily="2" charset="-78"/>
              </a:rPr>
              <a:t>او </a:t>
            </a:r>
            <a:r>
              <a:rPr lang="fa-IR" sz="2000" dirty="0">
                <a:solidFill>
                  <a:schemeClr val="tx1"/>
                </a:solidFill>
                <a:cs typeface="B Yagut" panose="00000400000000000000" pitchFamily="2" charset="-78"/>
              </a:rPr>
              <a:t>می باشد.</a:t>
            </a:r>
          </a:p>
          <a:p>
            <a:pPr marL="342900" indent="-342900" algn="r" rtl="1">
              <a:lnSpc>
                <a:spcPct val="150000"/>
              </a:lnSpc>
              <a:buFont typeface="Wingdings" panose="05000000000000000000" pitchFamily="2" charset="2"/>
              <a:buChar char="ü"/>
            </a:pPr>
            <a:endParaRPr lang="en-US" sz="1800" dirty="0">
              <a:solidFill>
                <a:schemeClr val="tx1"/>
              </a:solidFill>
              <a:cs typeface="B Yagut" panose="000004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78" y="677900"/>
            <a:ext cx="3635694" cy="28277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026" y="3711496"/>
            <a:ext cx="3551464" cy="2762250"/>
          </a:xfrm>
          <a:prstGeom prst="rect">
            <a:avLst/>
          </a:prstGeom>
        </p:spPr>
      </p:pic>
      <p:pic>
        <p:nvPicPr>
          <p:cNvPr id="4" name="CBDCA0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4230704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dirty="0" smtClean="0">
                <a:cs typeface="B Yagut" panose="00000400000000000000" pitchFamily="2" charset="-78"/>
              </a:rPr>
              <a:t>اولین معاینه کودک:</a:t>
            </a:r>
            <a:endParaRPr lang="en-US" sz="4400" dirty="0">
              <a:cs typeface="B Yagut" panose="00000400000000000000" pitchFamily="2" charset="-78"/>
            </a:endParaRPr>
          </a:p>
        </p:txBody>
      </p:sp>
      <p:sp>
        <p:nvSpPr>
          <p:cNvPr id="3" name="Text Placeholder 2"/>
          <p:cNvSpPr>
            <a:spLocks noGrp="1"/>
          </p:cNvSpPr>
          <p:nvPr>
            <p:ph type="body" idx="1"/>
          </p:nvPr>
        </p:nvSpPr>
        <p:spPr>
          <a:xfrm>
            <a:off x="234176" y="869797"/>
            <a:ext cx="11764537" cy="5809784"/>
          </a:xfrm>
        </p:spPr>
        <p:txBody>
          <a:bodyPr>
            <a:noAutofit/>
          </a:bodyPr>
          <a:lstStyle/>
          <a:p>
            <a:pPr marL="342900" indent="-342900" algn="r" rtl="1">
              <a:lnSpc>
                <a:spcPct val="200000"/>
              </a:lnSpc>
              <a:buFont typeface="Wingdings" panose="05000000000000000000" pitchFamily="2" charset="2"/>
              <a:buChar char="ü"/>
            </a:pPr>
            <a:r>
              <a:rPr lang="fa-IR" sz="2300" dirty="0" smtClean="0">
                <a:solidFill>
                  <a:schemeClr val="tx1"/>
                </a:solidFill>
                <a:cs typeface="B Yagut" panose="00000400000000000000" pitchFamily="2" charset="-78"/>
              </a:rPr>
              <a:t> </a:t>
            </a:r>
            <a:r>
              <a:rPr lang="fa-IR" sz="2300" dirty="0" smtClean="0">
                <a:solidFill>
                  <a:srgbClr val="FF0000"/>
                </a:solidFill>
                <a:cs typeface="B Yagut" panose="00000400000000000000" pitchFamily="2" charset="-78"/>
              </a:rPr>
              <a:t>زردی : </a:t>
            </a:r>
            <a:r>
              <a:rPr lang="fa-IR" sz="2300" dirty="0" smtClean="0">
                <a:solidFill>
                  <a:schemeClr val="tx1"/>
                </a:solidFill>
                <a:cs typeface="B Yagut" panose="00000400000000000000" pitchFamily="2" charset="-78"/>
              </a:rPr>
              <a:t>در بررسی زردی در نوزادان آن را به دو دسته کلی فیزیولوژیک و پاتولوژیک تقسیم می کنیم.زردی فیزیولوژیک نیز خود به سه دسته خفیف ، متوسط و شدید تقسیم می شود . </a:t>
            </a:r>
          </a:p>
          <a:p>
            <a:pPr marL="342900" indent="-342900" algn="r" rtl="1">
              <a:lnSpc>
                <a:spcPct val="200000"/>
              </a:lnSpc>
              <a:buFont typeface="Wingdings" panose="05000000000000000000" pitchFamily="2" charset="2"/>
              <a:buChar char="ü"/>
            </a:pPr>
            <a:r>
              <a:rPr lang="fa-IR" sz="2300" dirty="0">
                <a:solidFill>
                  <a:schemeClr val="tx1"/>
                </a:solidFill>
                <a:cs typeface="B Yagut" panose="00000400000000000000" pitchFamily="2" charset="-78"/>
              </a:rPr>
              <a:t> </a:t>
            </a:r>
            <a:r>
              <a:rPr lang="fa-IR" sz="2300" dirty="0" smtClean="0">
                <a:solidFill>
                  <a:schemeClr val="tx1"/>
                </a:solidFill>
                <a:cs typeface="B Yagut" panose="00000400000000000000" pitchFamily="2" charset="-78"/>
              </a:rPr>
              <a:t>زردی فیزیولوژیک : زردی است که معمولا از روز دوم تا سوم بعد زایمان شروع می شود و در روز 4 تا 7 به حداکثر خود می رسد و در روزهای 10 تا 14 به سطح طبیعی می رسد . عواملی که سبب افزایش خطر بروز هیپر بیلی روبینمی می شوند عبارتند از : دیابت مادر ، نژاد ، نارسی </a:t>
            </a:r>
            <a:r>
              <a:rPr lang="fa-IR" sz="2300" b="1" dirty="0" smtClean="0">
                <a:solidFill>
                  <a:schemeClr val="tx1"/>
                </a:solidFill>
                <a:cs typeface="B Yagut" panose="00000400000000000000" pitchFamily="2" charset="-78"/>
              </a:rPr>
              <a:t>، داروها زندگی در ارتفاع در جنین مذکر </a:t>
            </a:r>
            <a:r>
              <a:rPr lang="fa-IR" sz="2300" dirty="0" smtClean="0">
                <a:solidFill>
                  <a:schemeClr val="tx1"/>
                </a:solidFill>
                <a:cs typeface="B Yagut" panose="00000400000000000000" pitchFamily="2" charset="-78"/>
              </a:rPr>
              <a:t>، تحریک زایمان با اکسی توسین ، کاهش وزن ، تاخیر در اجابت مزاج ، زردی فیزیولوژیک در خواهر یا برادر و ..... </a:t>
            </a:r>
          </a:p>
          <a:p>
            <a:pPr marL="342900" indent="-342900" algn="r" rtl="1">
              <a:lnSpc>
                <a:spcPct val="200000"/>
              </a:lnSpc>
              <a:buFont typeface="Wingdings" panose="05000000000000000000" pitchFamily="2" charset="2"/>
              <a:buChar char="ü"/>
            </a:pPr>
            <a:r>
              <a:rPr lang="fa-IR" sz="2300" dirty="0" smtClean="0">
                <a:solidFill>
                  <a:schemeClr val="tx1"/>
                </a:solidFill>
                <a:cs typeface="B Yagut" panose="00000400000000000000" pitchFamily="2" charset="-78"/>
              </a:rPr>
              <a:t>زردی پاتولوژیک : در مواردی که زردی در 24 ساعت اول بروز کند ، پس از 14 روز ادامه پیدا کند و یا سرعت افزایش و غلظت بیلی روبین با حالت فیزیولوژیک تفاوت می کند . </a:t>
            </a:r>
          </a:p>
          <a:p>
            <a:pPr algn="r" rtl="1">
              <a:lnSpc>
                <a:spcPct val="200000"/>
              </a:lnSpc>
            </a:pPr>
            <a:endParaRPr lang="en-US" sz="2300" dirty="0">
              <a:solidFill>
                <a:schemeClr val="tx1"/>
              </a:solidFill>
              <a:cs typeface="B Yagut" panose="00000400000000000000" pitchFamily="2" charset="-78"/>
            </a:endParaRPr>
          </a:p>
        </p:txBody>
      </p:sp>
      <p:pic>
        <p:nvPicPr>
          <p:cNvPr id="4" name="E0374E4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762679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dirty="0" smtClean="0">
                <a:cs typeface="B Yagut" panose="00000400000000000000" pitchFamily="2" charset="-78"/>
              </a:rPr>
              <a:t>اولین معاینه کودک:</a:t>
            </a:r>
            <a:endParaRPr lang="en-US" sz="4400" dirty="0">
              <a:cs typeface="B Yagut" panose="00000400000000000000" pitchFamily="2" charset="-78"/>
            </a:endParaRPr>
          </a:p>
        </p:txBody>
      </p:sp>
      <p:sp>
        <p:nvSpPr>
          <p:cNvPr id="3" name="Text Placeholder 2"/>
          <p:cNvSpPr>
            <a:spLocks noGrp="1"/>
          </p:cNvSpPr>
          <p:nvPr>
            <p:ph type="body" idx="1"/>
          </p:nvPr>
        </p:nvSpPr>
        <p:spPr>
          <a:xfrm>
            <a:off x="356839" y="1037063"/>
            <a:ext cx="11552664" cy="5553308"/>
          </a:xfrm>
        </p:spPr>
        <p:txBody>
          <a:bodyPr>
            <a:noAutofit/>
          </a:bodyPr>
          <a:lstStyle/>
          <a:p>
            <a:pPr marL="342900" indent="-342900" algn="r" rtl="1">
              <a:lnSpc>
                <a:spcPct val="150000"/>
              </a:lnSpc>
              <a:buFont typeface="Arial" panose="020B0604020202020204" pitchFamily="34" charset="0"/>
              <a:buChar char="•"/>
            </a:pPr>
            <a:r>
              <a:rPr lang="fa-IR" dirty="0" smtClean="0">
                <a:solidFill>
                  <a:srgbClr val="FF0000"/>
                </a:solidFill>
                <a:cs typeface="B Yagut" panose="00000400000000000000" pitchFamily="2" charset="-78"/>
              </a:rPr>
              <a:t>زردی فیزیولوژیک شدید : </a:t>
            </a:r>
            <a:r>
              <a:rPr lang="fa-IR" dirty="0" smtClean="0">
                <a:solidFill>
                  <a:schemeClr val="tx1"/>
                </a:solidFill>
                <a:cs typeface="B Yagut" panose="00000400000000000000" pitchFamily="2" charset="-78"/>
              </a:rPr>
              <a:t>در صورتی که زردی همراه با یکی از موارد ذیل همراه باشد از نوع شدید است : </a:t>
            </a:r>
            <a:endParaRPr lang="fa-IR" dirty="0" smtClean="0">
              <a:solidFill>
                <a:srgbClr val="FF0000"/>
              </a:solidFill>
              <a:cs typeface="B Yagut" panose="00000400000000000000" pitchFamily="2" charset="-78"/>
            </a:endParaRPr>
          </a:p>
          <a:p>
            <a:pPr marL="342900" indent="-342900" algn="r" rtl="1">
              <a:lnSpc>
                <a:spcPct val="15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در 24 ساعت اول تولد</a:t>
            </a:r>
          </a:p>
          <a:p>
            <a:pPr marL="342900" indent="-342900" algn="r" rtl="1">
              <a:lnSpc>
                <a:spcPct val="150000"/>
              </a:lnSpc>
              <a:buFont typeface="Arial" panose="020B0604020202020204" pitchFamily="34" charset="0"/>
              <a:buChar char="•"/>
            </a:pPr>
            <a:r>
              <a:rPr lang="fa-IR" dirty="0" smtClean="0">
                <a:solidFill>
                  <a:schemeClr val="tx1"/>
                </a:solidFill>
                <a:cs typeface="B Yagut" panose="00000400000000000000" pitchFamily="2" charset="-78"/>
              </a:rPr>
              <a:t>احتمال </a:t>
            </a:r>
            <a:r>
              <a:rPr lang="fa-IR" dirty="0">
                <a:solidFill>
                  <a:schemeClr val="tx1"/>
                </a:solidFill>
                <a:cs typeface="B Yagut" panose="00000400000000000000" pitchFamily="2" charset="-78"/>
              </a:rPr>
              <a:t>ناسازگاری </a:t>
            </a:r>
            <a:r>
              <a:rPr lang="en-US" dirty="0">
                <a:solidFill>
                  <a:schemeClr val="tx1"/>
                </a:solidFill>
                <a:cs typeface="B Yagut" panose="00000400000000000000" pitchFamily="2" charset="-78"/>
              </a:rPr>
              <a:t>ABO / Rh</a:t>
            </a:r>
          </a:p>
          <a:p>
            <a:pPr marL="342900" indent="-342900" algn="r" rtl="1">
              <a:lnSpc>
                <a:spcPct val="15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در نوزاد با وزن كمتر از 2000 گرم</a:t>
            </a:r>
          </a:p>
          <a:p>
            <a:pPr marL="342900" indent="-342900" algn="r" rtl="1">
              <a:lnSpc>
                <a:spcPct val="15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كف دست و پا</a:t>
            </a:r>
          </a:p>
          <a:p>
            <a:pPr marL="342900" indent="-342900" algn="r" rtl="1">
              <a:lnSpc>
                <a:spcPct val="15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همراه با </a:t>
            </a:r>
            <a:r>
              <a:rPr lang="fa-IR" dirty="0" smtClean="0">
                <a:solidFill>
                  <a:schemeClr val="tx1"/>
                </a:solidFill>
                <a:cs typeface="B Yagut" panose="00000400000000000000" pitchFamily="2" charset="-78"/>
              </a:rPr>
              <a:t>نشانه های </a:t>
            </a:r>
            <a:r>
              <a:rPr lang="fa-IR" dirty="0">
                <a:solidFill>
                  <a:schemeClr val="tx1"/>
                </a:solidFill>
                <a:cs typeface="B Yagut" panose="00000400000000000000" pitchFamily="2" charset="-78"/>
              </a:rPr>
              <a:t>زردی </a:t>
            </a:r>
            <a:r>
              <a:rPr lang="fa-IR" dirty="0" smtClean="0">
                <a:solidFill>
                  <a:schemeClr val="tx1"/>
                </a:solidFill>
                <a:cs typeface="B Yagut" panose="00000400000000000000" pitchFamily="2" charset="-78"/>
              </a:rPr>
              <a:t>خطرناك</a:t>
            </a:r>
          </a:p>
          <a:p>
            <a:pPr marL="34290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نشانه های </a:t>
            </a:r>
            <a:r>
              <a:rPr lang="fa-IR" b="1" dirty="0">
                <a:solidFill>
                  <a:schemeClr val="tx1"/>
                </a:solidFill>
                <a:cs typeface="B Yagut" panose="00000400000000000000" pitchFamily="2" charset="-78"/>
              </a:rPr>
              <a:t>زردی خطرناک </a:t>
            </a:r>
            <a:r>
              <a:rPr lang="fa-IR" dirty="0">
                <a:solidFill>
                  <a:schemeClr val="tx1"/>
                </a:solidFill>
                <a:cs typeface="B Yagut" panose="00000400000000000000" pitchFamily="2" charset="-78"/>
              </a:rPr>
              <a:t>: بیحالی، خوب شيرنخوردن، تب ،كم آبی، تشنج همراه با كمانی شکل شدن بدن، صدای گریه غيرطبيعی، مدفوع سفيد رنگ</a:t>
            </a:r>
            <a:endParaRPr lang="en-US" dirty="0">
              <a:solidFill>
                <a:schemeClr val="tx1"/>
              </a:solidFill>
              <a:cs typeface="B Yagut" panose="00000400000000000000" pitchFamily="2" charset="-78"/>
            </a:endParaRPr>
          </a:p>
        </p:txBody>
      </p:sp>
      <p:pic>
        <p:nvPicPr>
          <p:cNvPr id="4" name="0F45935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388951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dirty="0" smtClean="0">
                <a:cs typeface="B Yagut" panose="00000400000000000000" pitchFamily="2" charset="-78"/>
              </a:rPr>
              <a:t>اولین معاینه کودک:</a:t>
            </a:r>
            <a:endParaRPr lang="en-US" sz="4400" dirty="0">
              <a:cs typeface="B Yagut" panose="00000400000000000000" pitchFamily="2" charset="-78"/>
            </a:endParaRPr>
          </a:p>
        </p:txBody>
      </p:sp>
      <p:sp>
        <p:nvSpPr>
          <p:cNvPr id="3" name="Text Placeholder 2"/>
          <p:cNvSpPr>
            <a:spLocks noGrp="1"/>
          </p:cNvSpPr>
          <p:nvPr>
            <p:ph type="body" idx="1"/>
          </p:nvPr>
        </p:nvSpPr>
        <p:spPr>
          <a:xfrm>
            <a:off x="289932" y="992460"/>
            <a:ext cx="11519209" cy="5675970"/>
          </a:xfrm>
        </p:spPr>
        <p:txBody>
          <a:bodyPr>
            <a:noAutofit/>
          </a:bodyPr>
          <a:lstStyle/>
          <a:p>
            <a:pPr marL="342900" indent="-342900" algn="r" rtl="1">
              <a:lnSpc>
                <a:spcPct val="200000"/>
              </a:lnSpc>
              <a:buFont typeface="Arial" panose="020B0604020202020204" pitchFamily="34" charset="0"/>
              <a:buChar char="•"/>
            </a:pPr>
            <a:r>
              <a:rPr lang="fa-IR" dirty="0" smtClean="0">
                <a:solidFill>
                  <a:srgbClr val="FF0000"/>
                </a:solidFill>
                <a:cs typeface="B Yagut" panose="00000400000000000000" pitchFamily="2" charset="-78"/>
              </a:rPr>
              <a:t>زردی فیزیولوژیک متوسط : </a:t>
            </a:r>
            <a:r>
              <a:rPr lang="fa-IR" dirty="0" smtClean="0">
                <a:solidFill>
                  <a:schemeClr val="tx1"/>
                </a:solidFill>
                <a:cs typeface="B Yagut" panose="00000400000000000000" pitchFamily="2" charset="-78"/>
              </a:rPr>
              <a:t>زردی که همراه با یکی از موارد ذیل باشد از نوع متوسط است : </a:t>
            </a:r>
          </a:p>
          <a:p>
            <a:pPr marL="342900" indent="-342900" algn="r" rtl="1">
              <a:lnSpc>
                <a:spcPct val="20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بعد از 24 ساعت اول تولد</a:t>
            </a:r>
          </a:p>
          <a:p>
            <a:pPr marL="342900" indent="-342900" algn="r" rtl="1">
              <a:lnSpc>
                <a:spcPct val="200000"/>
              </a:lnSpc>
              <a:buFont typeface="Arial" panose="020B0604020202020204" pitchFamily="34" charset="0"/>
              <a:buChar char="•"/>
            </a:pPr>
            <a:r>
              <a:rPr lang="fa-IR" dirty="0" smtClean="0">
                <a:solidFill>
                  <a:schemeClr val="tx1"/>
                </a:solidFill>
                <a:cs typeface="B Yagut" panose="00000400000000000000" pitchFamily="2" charset="-78"/>
              </a:rPr>
              <a:t>زردی </a:t>
            </a:r>
            <a:r>
              <a:rPr lang="fa-IR" dirty="0">
                <a:solidFill>
                  <a:schemeClr val="tx1"/>
                </a:solidFill>
                <a:cs typeface="B Yagut" panose="00000400000000000000" pitchFamily="2" charset="-78"/>
              </a:rPr>
              <a:t>تنه بدون زردی كف دست و پا</a:t>
            </a:r>
          </a:p>
          <a:p>
            <a:pPr marL="342900" indent="-342900" algn="r" rtl="1">
              <a:lnSpc>
                <a:spcPct val="200000"/>
              </a:lnSpc>
              <a:buFont typeface="Arial" panose="020B0604020202020204" pitchFamily="34" charset="0"/>
              <a:buChar char="•"/>
            </a:pPr>
            <a:r>
              <a:rPr lang="fa-IR" dirty="0" smtClean="0">
                <a:solidFill>
                  <a:schemeClr val="tx1"/>
                </a:solidFill>
                <a:cs typeface="B Yagut" panose="00000400000000000000" pitchFamily="2" charset="-78"/>
              </a:rPr>
              <a:t>سابقه ی </a:t>
            </a:r>
            <a:r>
              <a:rPr lang="fa-IR" dirty="0">
                <a:solidFill>
                  <a:schemeClr val="tx1"/>
                </a:solidFill>
                <a:cs typeface="B Yagut" panose="00000400000000000000" pitchFamily="2" charset="-78"/>
              </a:rPr>
              <a:t>زردی خطرناك در فرزندان قبلی⃰ </a:t>
            </a:r>
            <a:endParaRPr lang="fa-IR" dirty="0" smtClean="0">
              <a:solidFill>
                <a:schemeClr val="tx1"/>
              </a:solidFill>
              <a:cs typeface="B Yagut" panose="00000400000000000000" pitchFamily="2" charset="-78"/>
            </a:endParaRPr>
          </a:p>
          <a:p>
            <a:pPr marL="342900" indent="-342900" algn="r" rtl="1">
              <a:lnSpc>
                <a:spcPct val="200000"/>
              </a:lnSpc>
              <a:buFont typeface="Arial" panose="020B0604020202020204" pitchFamily="34" charset="0"/>
              <a:buChar char="•"/>
            </a:pPr>
            <a:r>
              <a:rPr lang="fa-IR" b="1" dirty="0">
                <a:solidFill>
                  <a:schemeClr val="tx1"/>
                </a:solidFill>
                <a:cs typeface="B Yagut" panose="00000400000000000000" pitchFamily="2" charset="-78"/>
              </a:rPr>
              <a:t>زردی خطرناک در فرزندان قبلی </a:t>
            </a:r>
            <a:r>
              <a:rPr lang="fa-IR" dirty="0">
                <a:solidFill>
                  <a:schemeClr val="tx1"/>
                </a:solidFill>
                <a:cs typeface="B Yagut" panose="00000400000000000000" pitchFamily="2" charset="-78"/>
              </a:rPr>
              <a:t>: زردی كه در یکی از فرزندان قبلی مادر نياز به بستری یا تعویض خون داشته یا منجر به عقب ماندگی ذهنی یا مرگ نوزاد شده است</a:t>
            </a:r>
            <a:endParaRPr lang="fa-IR" dirty="0" smtClean="0">
              <a:solidFill>
                <a:schemeClr val="tx1"/>
              </a:solidFill>
              <a:cs typeface="B Yagut" panose="00000400000000000000" pitchFamily="2" charset="-78"/>
            </a:endParaRPr>
          </a:p>
        </p:txBody>
      </p:sp>
      <p:pic>
        <p:nvPicPr>
          <p:cNvPr id="4" name="3F8E31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21802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78422"/>
            <a:ext cx="10832326" cy="691374"/>
          </a:xfrm>
        </p:spPr>
        <p:txBody>
          <a:bodyPr>
            <a:noAutofit/>
          </a:bodyPr>
          <a:lstStyle/>
          <a:p>
            <a:pPr algn="r" rtl="1"/>
            <a:r>
              <a:rPr lang="fa-IR" sz="4400" dirty="0" smtClean="0">
                <a:cs typeface="B Yagut" panose="00000400000000000000" pitchFamily="2" charset="-78"/>
              </a:rPr>
              <a:t>اولین معاینه کودک:</a:t>
            </a:r>
            <a:endParaRPr lang="en-US" sz="4400" dirty="0">
              <a:cs typeface="B Yagut" panose="00000400000000000000" pitchFamily="2" charset="-78"/>
            </a:endParaRPr>
          </a:p>
        </p:txBody>
      </p:sp>
      <p:sp>
        <p:nvSpPr>
          <p:cNvPr id="3" name="Text Placeholder 2"/>
          <p:cNvSpPr>
            <a:spLocks noGrp="1"/>
          </p:cNvSpPr>
          <p:nvPr>
            <p:ph type="body" idx="1"/>
          </p:nvPr>
        </p:nvSpPr>
        <p:spPr>
          <a:xfrm>
            <a:off x="289932" y="992460"/>
            <a:ext cx="11519209" cy="5675970"/>
          </a:xfrm>
        </p:spPr>
        <p:txBody>
          <a:bodyPr>
            <a:noAutofit/>
          </a:bodyPr>
          <a:lstStyle/>
          <a:p>
            <a:pPr marL="342900" indent="-342900" algn="r" rtl="1">
              <a:lnSpc>
                <a:spcPct val="150000"/>
              </a:lnSpc>
              <a:buFont typeface="Arial" panose="020B0604020202020204" pitchFamily="34" charset="0"/>
              <a:buChar char="•"/>
            </a:pPr>
            <a:r>
              <a:rPr lang="fa-IR" sz="2200" dirty="0" smtClean="0">
                <a:solidFill>
                  <a:srgbClr val="FF0000"/>
                </a:solidFill>
                <a:cs typeface="B Yagut" panose="00000400000000000000" pitchFamily="2" charset="-78"/>
              </a:rPr>
              <a:t>زردی فیزیولوژیک خفیف  : </a:t>
            </a:r>
            <a:r>
              <a:rPr lang="fa-IR" sz="2200" dirty="0" smtClean="0">
                <a:solidFill>
                  <a:schemeClr val="tx1"/>
                </a:solidFill>
                <a:cs typeface="B Yagut" panose="00000400000000000000" pitchFamily="2" charset="-78"/>
              </a:rPr>
              <a:t>زردی </a:t>
            </a:r>
            <a:r>
              <a:rPr lang="fa-IR" sz="2200" dirty="0">
                <a:solidFill>
                  <a:schemeClr val="tx1"/>
                </a:solidFill>
                <a:cs typeface="B Yagut" panose="00000400000000000000" pitchFamily="2" charset="-78"/>
              </a:rPr>
              <a:t>چشم یا سر و گردن در نوزاد كمتر از </a:t>
            </a:r>
            <a:r>
              <a:rPr lang="fa-IR" sz="2200" dirty="0" smtClean="0">
                <a:solidFill>
                  <a:schemeClr val="tx1"/>
                </a:solidFill>
                <a:cs typeface="B Yagut" panose="00000400000000000000" pitchFamily="2" charset="-78"/>
              </a:rPr>
              <a:t>دو هفته </a:t>
            </a:r>
            <a:r>
              <a:rPr lang="fa-IR" sz="2200" dirty="0">
                <a:solidFill>
                  <a:schemeClr val="tx1"/>
                </a:solidFill>
                <a:cs typeface="B Yagut" panose="00000400000000000000" pitchFamily="2" charset="-78"/>
              </a:rPr>
              <a:t>و بدون </a:t>
            </a:r>
            <a:r>
              <a:rPr lang="fa-IR" sz="2200" dirty="0" smtClean="0">
                <a:solidFill>
                  <a:schemeClr val="tx1"/>
                </a:solidFill>
                <a:cs typeface="B Yagut" panose="00000400000000000000" pitchFamily="2" charset="-78"/>
              </a:rPr>
              <a:t>نشانه های خطر </a:t>
            </a:r>
          </a:p>
          <a:p>
            <a:pPr marL="342900" indent="-342900" algn="r" rtl="1">
              <a:lnSpc>
                <a:spcPct val="150000"/>
              </a:lnSpc>
              <a:buFont typeface="Arial" panose="020B0604020202020204" pitchFamily="34" charset="0"/>
              <a:buChar char="•"/>
            </a:pPr>
            <a:r>
              <a:rPr lang="fa-IR" sz="2200" dirty="0">
                <a:solidFill>
                  <a:schemeClr val="tx1"/>
                </a:solidFill>
                <a:cs typeface="B Yagut" panose="00000400000000000000" pitchFamily="2" charset="-78"/>
              </a:rPr>
              <a:t> </a:t>
            </a:r>
            <a:r>
              <a:rPr lang="fa-IR" sz="2200" dirty="0" smtClean="0">
                <a:solidFill>
                  <a:schemeClr val="tx1"/>
                </a:solidFill>
                <a:cs typeface="B Yagut" panose="00000400000000000000" pitchFamily="2" charset="-78"/>
              </a:rPr>
              <a:t>توصیه می شود شیردهی با شیر مادر به صورت مکرر ادامه پیدا می کند . </a:t>
            </a:r>
          </a:p>
          <a:p>
            <a:pPr marL="342900" indent="-342900" algn="r" rtl="1">
              <a:lnSpc>
                <a:spcPct val="150000"/>
              </a:lnSpc>
              <a:buFont typeface="Arial" panose="020B0604020202020204" pitchFamily="34" charset="0"/>
              <a:buChar char="•"/>
            </a:pPr>
            <a:r>
              <a:rPr lang="fa-IR" sz="2200" dirty="0" smtClean="0">
                <a:solidFill>
                  <a:schemeClr val="tx1"/>
                </a:solidFill>
                <a:cs typeface="B Yagut" panose="00000400000000000000" pitchFamily="2" charset="-78"/>
              </a:rPr>
              <a:t>بعد از یک روز این کودک می بایست پیگیری گردد . </a:t>
            </a:r>
          </a:p>
          <a:p>
            <a:pPr marL="342900" indent="-342900" algn="r" rtl="1">
              <a:lnSpc>
                <a:spcPct val="150000"/>
              </a:lnSpc>
              <a:buFont typeface="Arial" panose="020B0604020202020204" pitchFamily="34" charset="0"/>
              <a:buChar char="•"/>
            </a:pPr>
            <a:r>
              <a:rPr lang="fa-IR" sz="2200" dirty="0" smtClean="0">
                <a:solidFill>
                  <a:schemeClr val="tx1"/>
                </a:solidFill>
                <a:cs typeface="B Yagut" panose="00000400000000000000" pitchFamily="2" charset="-78"/>
              </a:rPr>
              <a:t>اگر </a:t>
            </a:r>
            <a:r>
              <a:rPr lang="fa-IR" sz="2200" dirty="0">
                <a:solidFill>
                  <a:schemeClr val="tx1"/>
                </a:solidFill>
                <a:cs typeface="B Yagut" panose="00000400000000000000" pitchFamily="2" charset="-78"/>
              </a:rPr>
              <a:t>كف دستها و پاها زرد هستند، به بيمارستان ارجاع دهيد.</a:t>
            </a:r>
          </a:p>
          <a:p>
            <a:pPr marL="342900" indent="-342900" algn="r" rtl="1">
              <a:lnSpc>
                <a:spcPct val="150000"/>
              </a:lnSpc>
              <a:buFont typeface="Arial" panose="020B0604020202020204" pitchFamily="34" charset="0"/>
              <a:buChar char="•"/>
            </a:pPr>
            <a:r>
              <a:rPr lang="fa-IR" sz="2200" dirty="0" smtClean="0">
                <a:solidFill>
                  <a:schemeClr val="tx1"/>
                </a:solidFill>
                <a:cs typeface="B Yagut" panose="00000400000000000000" pitchFamily="2" charset="-78"/>
              </a:rPr>
              <a:t>اگر </a:t>
            </a:r>
            <a:r>
              <a:rPr lang="fa-IR" sz="2200" dirty="0">
                <a:solidFill>
                  <a:schemeClr val="tx1"/>
                </a:solidFill>
                <a:cs typeface="B Yagut" panose="00000400000000000000" pitchFamily="2" charset="-78"/>
              </a:rPr>
              <a:t>كف دستها و پاها زرد نيستند ولی زردی كمتر نشده، به مادر توصيه كنيد در منزل از شيرخوار مراقبت كند و 1 روز بعد برای پيگيری مراجعه كند.</a:t>
            </a:r>
          </a:p>
          <a:p>
            <a:pPr marL="342900" indent="-342900" algn="r" rtl="1">
              <a:lnSpc>
                <a:spcPct val="150000"/>
              </a:lnSpc>
              <a:buFont typeface="Arial" panose="020B0604020202020204" pitchFamily="34" charset="0"/>
              <a:buChar char="•"/>
            </a:pPr>
            <a:r>
              <a:rPr lang="fa-IR" sz="2200" dirty="0">
                <a:solidFill>
                  <a:schemeClr val="tx1"/>
                </a:solidFill>
                <a:cs typeface="B Yagut" panose="00000400000000000000" pitchFamily="2" charset="-78"/>
              </a:rPr>
              <a:t>اگر زردی شروع به كم شدن كرده، به مادر اطمينان دهيد و از او بخواهيد مراقبت در منزل را ادامه دهيد. به او بگویيد برای پيگيری در 2 هفتگی شيرخوار مراجعه كند. اگر زردی بيشتر از </a:t>
            </a:r>
            <a:r>
              <a:rPr lang="fa-IR" sz="2200" dirty="0" smtClean="0">
                <a:solidFill>
                  <a:schemeClr val="tx1"/>
                </a:solidFill>
                <a:cs typeface="B Yagut" panose="00000400000000000000" pitchFamily="2" charset="-78"/>
              </a:rPr>
              <a:t>دو هفتگی ادامه یافت، برای ارزیابی بيشتر شيرخوار را به بيمارستان ارجاع دهيد.</a:t>
            </a:r>
          </a:p>
        </p:txBody>
      </p:sp>
      <p:pic>
        <p:nvPicPr>
          <p:cNvPr id="4" name="01A20B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31203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56480"/>
            <a:ext cx="10515600" cy="691374"/>
          </a:xfrm>
        </p:spPr>
        <p:txBody>
          <a:bodyPr>
            <a:noAutofit/>
          </a:bodyPr>
          <a:lstStyle/>
          <a:p>
            <a:pPr algn="r" rtl="1"/>
            <a:r>
              <a:rPr lang="fa-IR" sz="4800" dirty="0" smtClean="0">
                <a:cs typeface="B Yagut" panose="00000400000000000000" pitchFamily="2" charset="-78"/>
              </a:rPr>
              <a:t>فهرست عناوین :</a:t>
            </a:r>
            <a:endParaRPr lang="en-US" sz="4800" dirty="0">
              <a:cs typeface="B Yagut" panose="00000400000000000000" pitchFamily="2" charset="-78"/>
            </a:endParaRPr>
          </a:p>
        </p:txBody>
      </p:sp>
      <p:sp>
        <p:nvSpPr>
          <p:cNvPr id="3" name="Text Placeholder 2"/>
          <p:cNvSpPr>
            <a:spLocks noGrp="1"/>
          </p:cNvSpPr>
          <p:nvPr>
            <p:ph type="body" idx="1"/>
          </p:nvPr>
        </p:nvSpPr>
        <p:spPr>
          <a:xfrm>
            <a:off x="446049" y="1092820"/>
            <a:ext cx="11218127" cy="5419491"/>
          </a:xfrm>
        </p:spPr>
        <p:txBody>
          <a:bodyPr/>
          <a:lstStyle/>
          <a:p>
            <a:pPr algn="r" rtl="1">
              <a:lnSpc>
                <a:spcPct val="150000"/>
              </a:lnSpc>
            </a:pPr>
            <a:r>
              <a:rPr lang="fa-IR" dirty="0" smtClean="0">
                <a:solidFill>
                  <a:schemeClr val="tx1"/>
                </a:solidFill>
                <a:cs typeface="B Yagut" panose="00000400000000000000" pitchFamily="2" charset="-78"/>
              </a:rPr>
              <a:t>1- زمان اولین معاینه در کودک</a:t>
            </a:r>
          </a:p>
          <a:p>
            <a:pPr algn="r" rtl="1">
              <a:lnSpc>
                <a:spcPct val="150000"/>
              </a:lnSpc>
            </a:pPr>
            <a:r>
              <a:rPr lang="fa-IR" dirty="0" smtClean="0">
                <a:solidFill>
                  <a:schemeClr val="tx1"/>
                </a:solidFill>
                <a:cs typeface="B Yagut" panose="00000400000000000000" pitchFamily="2" charset="-78"/>
              </a:rPr>
              <a:t>2- اصول اولین معاینه کودک </a:t>
            </a:r>
          </a:p>
          <a:p>
            <a:pPr algn="r" rtl="1">
              <a:lnSpc>
                <a:spcPct val="150000"/>
              </a:lnSpc>
            </a:pPr>
            <a:r>
              <a:rPr lang="fa-IR" dirty="0" smtClean="0">
                <a:solidFill>
                  <a:schemeClr val="tx1"/>
                </a:solidFill>
                <a:cs typeface="B Yagut" panose="00000400000000000000" pitchFamily="2" charset="-78"/>
              </a:rPr>
              <a:t>3- نکات مورد بررسی در اولین معاینه کودک </a:t>
            </a:r>
          </a:p>
          <a:p>
            <a:pPr algn="r" rtl="1">
              <a:lnSpc>
                <a:spcPct val="150000"/>
              </a:lnSpc>
            </a:pPr>
            <a:r>
              <a:rPr lang="fa-IR" dirty="0" smtClean="0">
                <a:solidFill>
                  <a:schemeClr val="tx1"/>
                </a:solidFill>
                <a:cs typeface="B Yagut" panose="00000400000000000000" pitchFamily="2" charset="-78"/>
              </a:rPr>
              <a:t>4- ارزیابی و طبق بندی مشکلات در اولین معاینه کودک </a:t>
            </a:r>
          </a:p>
          <a:p>
            <a:pPr algn="r" rtl="1">
              <a:lnSpc>
                <a:spcPct val="150000"/>
              </a:lnSpc>
            </a:pPr>
            <a:r>
              <a:rPr lang="fa-IR" dirty="0" smtClean="0">
                <a:solidFill>
                  <a:schemeClr val="tx1"/>
                </a:solidFill>
                <a:cs typeface="B Yagut" panose="00000400000000000000" pitchFamily="2" charset="-78"/>
              </a:rPr>
              <a:t>5- ارجاع و پیگیری در اولین معاینه کودک </a:t>
            </a:r>
          </a:p>
          <a:p>
            <a:pPr algn="r" rtl="1">
              <a:lnSpc>
                <a:spcPct val="150000"/>
              </a:lnSpc>
            </a:pPr>
            <a:r>
              <a:rPr lang="fa-IR" dirty="0" smtClean="0">
                <a:solidFill>
                  <a:schemeClr val="tx1"/>
                </a:solidFill>
                <a:cs typeface="B Yagut" panose="00000400000000000000" pitchFamily="2" charset="-78"/>
              </a:rPr>
              <a:t>7- نتیجه گیری َ</a:t>
            </a:r>
          </a:p>
        </p:txBody>
      </p:sp>
      <p:pic>
        <p:nvPicPr>
          <p:cNvPr id="4" name="CED73EB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2581910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168" y="200721"/>
            <a:ext cx="11229276" cy="602164"/>
          </a:xfrm>
        </p:spPr>
        <p:txBody>
          <a:bodyPr>
            <a:normAutofit fontScale="90000"/>
          </a:bodyPr>
          <a:lstStyle/>
          <a:p>
            <a:pPr algn="r"/>
            <a:r>
              <a:rPr lang="fa-IR" sz="4000" b="1" dirty="0">
                <a:cs typeface="B Yagut" panose="00000400000000000000" pitchFamily="2" charset="-78"/>
              </a:rPr>
              <a:t> </a:t>
            </a:r>
            <a:r>
              <a:rPr lang="en-US" sz="4000" b="1" dirty="0">
                <a:solidFill>
                  <a:srgbClr val="00B050"/>
                </a:solidFill>
              </a:rPr>
              <a:t/>
            </a:r>
            <a:br>
              <a:rPr lang="en-US" sz="4000" b="1" dirty="0">
                <a:solidFill>
                  <a:srgbClr val="00B050"/>
                </a:solidFill>
              </a:rPr>
            </a:br>
            <a:endParaRPr lang="en-US" sz="4000" b="1" dirty="0">
              <a:cs typeface="B Yagut" panose="00000400000000000000" pitchFamily="2" charset="-78"/>
            </a:endParaRPr>
          </a:p>
        </p:txBody>
      </p:sp>
      <p:sp>
        <p:nvSpPr>
          <p:cNvPr id="3" name="Subtitle 2"/>
          <p:cNvSpPr>
            <a:spLocks noGrp="1"/>
          </p:cNvSpPr>
          <p:nvPr>
            <p:ph type="subTitle" idx="1"/>
          </p:nvPr>
        </p:nvSpPr>
        <p:spPr>
          <a:xfrm>
            <a:off x="245327" y="847492"/>
            <a:ext cx="11731083" cy="5876693"/>
          </a:xfrm>
        </p:spPr>
        <p:txBody>
          <a:bodyPr>
            <a:noAutofit/>
          </a:bodyPr>
          <a:lstStyle/>
          <a:p>
            <a:pPr marL="285750" indent="-285750" algn="r" rtl="1">
              <a:lnSpc>
                <a:spcPct val="150000"/>
              </a:lnSpc>
              <a:buFont typeface="Wingdings" panose="05000000000000000000" pitchFamily="2" charset="2"/>
              <a:buChar char="ü"/>
              <a:defRPr/>
            </a:pPr>
            <a:r>
              <a:rPr lang="fa-IR" sz="2100" dirty="0" smtClean="0">
                <a:cs typeface="B Yagut" panose="00000400000000000000" pitchFamily="2" charset="-78"/>
              </a:rPr>
              <a:t> اولین معاینه کودک در ساعات اولیه تولد و حداکثر طی 5-3 روز پس از تولد انجام می شود . </a:t>
            </a:r>
          </a:p>
          <a:p>
            <a:pPr marL="285750" indent="-285750" algn="r" rtl="1">
              <a:lnSpc>
                <a:spcPct val="150000"/>
              </a:lnSpc>
              <a:buFont typeface="Wingdings" panose="05000000000000000000" pitchFamily="2" charset="2"/>
              <a:buChar char="ü"/>
              <a:defRPr/>
            </a:pPr>
            <a:r>
              <a:rPr lang="fa-IR" sz="2100" dirty="0" smtClean="0">
                <a:cs typeface="B Yagut" panose="00000400000000000000" pitchFamily="2" charset="-78"/>
              </a:rPr>
              <a:t>در هنگام این معاینه اصولی می بایست رعایت گردد ،از جمله دمای مناسب اتاق 28-25 درجه و لزوم  حضور مادر در هنگام معاینه است .</a:t>
            </a:r>
          </a:p>
          <a:p>
            <a:pPr marL="285750" indent="-285750" algn="r" rtl="1">
              <a:lnSpc>
                <a:spcPct val="150000"/>
              </a:lnSpc>
              <a:buFont typeface="Wingdings" panose="05000000000000000000" pitchFamily="2" charset="2"/>
              <a:buChar char="ü"/>
              <a:defRPr/>
            </a:pPr>
            <a:r>
              <a:rPr lang="fa-IR" sz="2100" dirty="0">
                <a:cs typeface="B Yagut" panose="00000400000000000000" pitchFamily="2" charset="-78"/>
              </a:rPr>
              <a:t> </a:t>
            </a:r>
            <a:r>
              <a:rPr lang="fa-IR" sz="2100" dirty="0" smtClean="0">
                <a:cs typeface="B Yagut" panose="00000400000000000000" pitchFamily="2" charset="-78"/>
              </a:rPr>
              <a:t>در این معاینه تمامی جهات سلامتی یک نوزاد مورد ارزیابی قرار می گیرد . منجمله : پوست ، چشم ، پستان ، ظاهر نوزاد ، رفلکس ها ، جمجمه ، شکم ، ناهنجاری ها و ... </a:t>
            </a:r>
          </a:p>
          <a:p>
            <a:pPr marL="285750" indent="-285750" algn="r" rtl="1">
              <a:lnSpc>
                <a:spcPct val="150000"/>
              </a:lnSpc>
              <a:buFont typeface="Wingdings" panose="05000000000000000000" pitchFamily="2" charset="2"/>
              <a:buChar char="ü"/>
              <a:defRPr/>
            </a:pPr>
            <a:r>
              <a:rPr lang="fa-IR" sz="2100" dirty="0">
                <a:cs typeface="B Yagut" panose="00000400000000000000" pitchFamily="2" charset="-78"/>
              </a:rPr>
              <a:t> </a:t>
            </a:r>
            <a:r>
              <a:rPr lang="fa-IR" sz="2100" dirty="0" smtClean="0">
                <a:cs typeface="B Yagut" panose="00000400000000000000" pitchFamily="2" charset="-78"/>
              </a:rPr>
              <a:t>با شناسایی مشکلات و اختلالات در نوزاد می توان نوزاد سالم را از نوزاد مشکل دار تفکیک کرد و اقدامات مناسب برای نوزادان مشکل دار را در اسرع وقت جهت پیشگیری از عواقب بلند مدت و جبران ناپذیرانجام داد . بعنوان مثال با شناسایی زردی خطرناک می توان ان را درمان کرد و از ایجاد کرن ایکتروس و عوارض جبران ناپذیر آن در کودک پیشگیری کرد . </a:t>
            </a:r>
          </a:p>
          <a:p>
            <a:pPr marL="285750" indent="-285750" algn="r" rtl="1">
              <a:lnSpc>
                <a:spcPct val="150000"/>
              </a:lnSpc>
              <a:buFont typeface="Wingdings" panose="05000000000000000000" pitchFamily="2" charset="2"/>
              <a:buChar char="ü"/>
              <a:defRPr/>
            </a:pPr>
            <a:r>
              <a:rPr lang="fa-IR" sz="2100" dirty="0" smtClean="0">
                <a:cs typeface="B Yagut" panose="00000400000000000000" pitchFamily="2" charset="-78"/>
              </a:rPr>
              <a:t>در این ارزیابی اولیه مسائلی مانند شیر خوردن و تغذیه کودک ، واکسیناسیون و غربالگری ها نیز بررسی می گردند ، اما به علت طرح این مسائل در مباحث اختصاصی از بیان آن در این درس خودداری شده است . </a:t>
            </a:r>
          </a:p>
          <a:p>
            <a:pPr marL="285750" indent="-285750" algn="r" rtl="1">
              <a:lnSpc>
                <a:spcPct val="150000"/>
              </a:lnSpc>
              <a:buFont typeface="Wingdings" panose="05000000000000000000" pitchFamily="2" charset="2"/>
              <a:buChar char="ü"/>
              <a:defRPr/>
            </a:pPr>
            <a:endParaRPr lang="fa-IR" sz="2100" dirty="0">
              <a:cs typeface="B Yagut" panose="00000400000000000000" pitchFamily="2" charset="-78"/>
            </a:endParaRPr>
          </a:p>
        </p:txBody>
      </p:sp>
      <p:sp>
        <p:nvSpPr>
          <p:cNvPr id="6" name="Rectangle 5"/>
          <p:cNvSpPr/>
          <p:nvPr/>
        </p:nvSpPr>
        <p:spPr>
          <a:xfrm>
            <a:off x="401447" y="1170878"/>
            <a:ext cx="11251577" cy="1708160"/>
          </a:xfrm>
          <a:prstGeom prst="rect">
            <a:avLst/>
          </a:prstGeom>
        </p:spPr>
        <p:txBody>
          <a:bodyPr wrap="square">
            <a:spAutoFit/>
          </a:bodyPr>
          <a:lstStyle/>
          <a:p>
            <a:pPr algn="r" rtl="1">
              <a:lnSpc>
                <a:spcPct val="150000"/>
              </a:lnSpc>
              <a:defRPr/>
            </a:pPr>
            <a:endParaRPr lang="fa-IR" sz="2400" dirty="0">
              <a:cs typeface="B Nazanin" pitchFamily="2" charset="-78"/>
            </a:endParaRPr>
          </a:p>
          <a:p>
            <a:pPr algn="r" rtl="1">
              <a:lnSpc>
                <a:spcPct val="150000"/>
              </a:lnSpc>
              <a:defRPr/>
            </a:pPr>
            <a:endParaRPr lang="fa-IR" sz="2400" dirty="0">
              <a:cs typeface="B Nazanin" pitchFamily="2" charset="-78"/>
            </a:endParaRPr>
          </a:p>
          <a:p>
            <a:pPr algn="r" rtl="1">
              <a:lnSpc>
                <a:spcPct val="150000"/>
              </a:lnSpc>
              <a:defRPr/>
            </a:pPr>
            <a:endParaRPr lang="fa-IR" sz="2400" dirty="0">
              <a:cs typeface="B Yagut" panose="00000400000000000000" pitchFamily="2" charset="-78"/>
            </a:endParaRPr>
          </a:p>
        </p:txBody>
      </p:sp>
      <p:sp>
        <p:nvSpPr>
          <p:cNvPr id="5" name="Title 1"/>
          <p:cNvSpPr txBox="1">
            <a:spLocks/>
          </p:cNvSpPr>
          <p:nvPr/>
        </p:nvSpPr>
        <p:spPr>
          <a:xfrm>
            <a:off x="802889" y="156113"/>
            <a:ext cx="11028555" cy="646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4000" b="1" dirty="0" smtClean="0">
                <a:cs typeface="B Yagut" panose="00000400000000000000" pitchFamily="2" charset="-78"/>
              </a:rPr>
              <a:t>نتیجه گیری  </a:t>
            </a:r>
            <a:r>
              <a:rPr lang="fa-IR" sz="4000" b="1" dirty="0">
                <a:cs typeface="B Yagut" panose="00000400000000000000" pitchFamily="2" charset="-78"/>
              </a:rPr>
              <a:t>:</a:t>
            </a:r>
            <a:endParaRPr lang="en-US" sz="4000" b="1" dirty="0">
              <a:cs typeface="B Yagut" panose="00000400000000000000" pitchFamily="2" charset="-78"/>
            </a:endParaRPr>
          </a:p>
        </p:txBody>
      </p:sp>
      <p:pic>
        <p:nvPicPr>
          <p:cNvPr id="4" name="41F9E57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337932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168" y="200720"/>
            <a:ext cx="11229276" cy="970157"/>
          </a:xfrm>
        </p:spPr>
        <p:txBody>
          <a:bodyPr>
            <a:normAutofit fontScale="90000"/>
          </a:bodyPr>
          <a:lstStyle/>
          <a:p>
            <a:pPr algn="r"/>
            <a:r>
              <a:rPr lang="fa-IR" sz="4000" b="1" dirty="0">
                <a:cs typeface="B Yagut" panose="00000400000000000000" pitchFamily="2" charset="-78"/>
              </a:rPr>
              <a:t> </a:t>
            </a:r>
            <a:r>
              <a:rPr lang="en-US" sz="4000" b="1" dirty="0">
                <a:solidFill>
                  <a:srgbClr val="00B050"/>
                </a:solidFill>
              </a:rPr>
              <a:t/>
            </a:r>
            <a:br>
              <a:rPr lang="en-US" sz="4000" b="1" dirty="0">
                <a:solidFill>
                  <a:srgbClr val="00B050"/>
                </a:solidFill>
              </a:rPr>
            </a:br>
            <a:endParaRPr lang="en-US" sz="4000" b="1" dirty="0">
              <a:cs typeface="B Yagut" panose="00000400000000000000" pitchFamily="2" charset="-78"/>
            </a:endParaRPr>
          </a:p>
        </p:txBody>
      </p:sp>
      <p:sp>
        <p:nvSpPr>
          <p:cNvPr id="3" name="Subtitle 2"/>
          <p:cNvSpPr>
            <a:spLocks noGrp="1"/>
          </p:cNvSpPr>
          <p:nvPr>
            <p:ph type="subTitle" idx="1"/>
          </p:nvPr>
        </p:nvSpPr>
        <p:spPr>
          <a:xfrm>
            <a:off x="245327" y="802884"/>
            <a:ext cx="11731083" cy="5921301"/>
          </a:xfrm>
        </p:spPr>
        <p:txBody>
          <a:bodyPr>
            <a:noAutofit/>
          </a:bodyPr>
          <a:lstStyle/>
          <a:p>
            <a:pPr lvl="0" algn="r" rtl="1">
              <a:lnSpc>
                <a:spcPct val="100000"/>
              </a:lnSpc>
              <a:defRPr/>
            </a:pPr>
            <a:r>
              <a:rPr lang="fa-IR" sz="2200" dirty="0">
                <a:cs typeface="B Yagut" panose="00000400000000000000" pitchFamily="2" charset="-78"/>
              </a:rPr>
              <a:t> </a:t>
            </a:r>
            <a:r>
              <a:rPr lang="fa-IR" sz="2200" dirty="0" smtClean="0">
                <a:cs typeface="B Yagut" panose="00000400000000000000" pitchFamily="2" charset="-78"/>
              </a:rPr>
              <a:t>1- سه مورد از اصولی را که در هنگام معاینه کودک می بایست رعایت شود را بنویسید ؟</a:t>
            </a:r>
          </a:p>
          <a:p>
            <a:pPr lvl="0" algn="r" rtl="1">
              <a:lnSpc>
                <a:spcPct val="100000"/>
              </a:lnSpc>
              <a:defRPr/>
            </a:pPr>
            <a:r>
              <a:rPr lang="fa-IR" sz="2200" dirty="0" smtClean="0">
                <a:cs typeface="B Yagut" panose="00000400000000000000" pitchFamily="2" charset="-78"/>
              </a:rPr>
              <a:t>2- بسته شدن زودهنگام سوچورهای جمجمه در اثر چیست ؟</a:t>
            </a:r>
          </a:p>
          <a:p>
            <a:pPr lvl="0" algn="r" rtl="1">
              <a:lnSpc>
                <a:spcPct val="100000"/>
              </a:lnSpc>
              <a:defRPr/>
            </a:pPr>
            <a:r>
              <a:rPr lang="fa-IR" sz="2200" dirty="0" smtClean="0">
                <a:cs typeface="B Yagut" panose="00000400000000000000" pitchFamily="2" charset="-78"/>
              </a:rPr>
              <a:t>3- رفلکس مورو را توضیح دهید ؟</a:t>
            </a:r>
          </a:p>
          <a:p>
            <a:pPr lvl="0" algn="r" rtl="1">
              <a:lnSpc>
                <a:spcPct val="100000"/>
              </a:lnSpc>
              <a:defRPr/>
            </a:pPr>
            <a:r>
              <a:rPr lang="fa-IR" sz="2200" dirty="0" smtClean="0">
                <a:cs typeface="B Yagut" panose="00000400000000000000" pitchFamily="2" charset="-78"/>
              </a:rPr>
              <a:t>4- زدی شدید را تعریف کنید ؟</a:t>
            </a:r>
          </a:p>
          <a:p>
            <a:pPr lvl="0" algn="r" rtl="1">
              <a:lnSpc>
                <a:spcPct val="100000"/>
              </a:lnSpc>
              <a:defRPr/>
            </a:pPr>
            <a:r>
              <a:rPr lang="fa-IR" sz="2200" dirty="0" smtClean="0">
                <a:cs typeface="B Yagut" panose="00000400000000000000" pitchFamily="2" charset="-78"/>
              </a:rPr>
              <a:t>5- هیدروسل چیست و اقدام مناسب جهت نوزاد مبتلا </a:t>
            </a:r>
            <a:r>
              <a:rPr lang="fa-IR" sz="2200" smtClean="0">
                <a:cs typeface="B Yagut" panose="00000400000000000000" pitchFamily="2" charset="-78"/>
              </a:rPr>
              <a:t>به هیدروسل </a:t>
            </a:r>
            <a:r>
              <a:rPr lang="fa-IR" sz="2200" dirty="0" smtClean="0">
                <a:cs typeface="B Yagut" panose="00000400000000000000" pitchFamily="2" charset="-78"/>
              </a:rPr>
              <a:t>چه می باشد ؟</a:t>
            </a:r>
          </a:p>
          <a:p>
            <a:pPr lvl="0" algn="r" rtl="1">
              <a:lnSpc>
                <a:spcPct val="100000"/>
              </a:lnSpc>
              <a:defRPr/>
            </a:pPr>
            <a:r>
              <a:rPr lang="fa-IR" sz="2200" dirty="0" smtClean="0">
                <a:cs typeface="B Yagut" panose="00000400000000000000" pitchFamily="2" charset="-78"/>
              </a:rPr>
              <a:t>6- علائم طبیعی نوزاد را بنویسید ؟</a:t>
            </a:r>
          </a:p>
          <a:p>
            <a:pPr lvl="0" algn="r" rtl="1">
              <a:lnSpc>
                <a:spcPct val="100000"/>
              </a:lnSpc>
              <a:defRPr/>
            </a:pPr>
            <a:r>
              <a:rPr lang="fa-IR" sz="2200" dirty="0" smtClean="0">
                <a:cs typeface="B Yagut" panose="00000400000000000000" pitchFamily="2" charset="-78"/>
              </a:rPr>
              <a:t>7-  لوکوکوریا چیست و چه اختلالاتی را در کودک مشخص می کند ؟ </a:t>
            </a:r>
          </a:p>
          <a:p>
            <a:pPr lvl="0" algn="r" rtl="1">
              <a:lnSpc>
                <a:spcPct val="100000"/>
              </a:lnSpc>
              <a:defRPr/>
            </a:pPr>
            <a:r>
              <a:rPr lang="fa-IR" sz="2200" dirty="0" smtClean="0">
                <a:cs typeface="B Yagut" panose="00000400000000000000" pitchFamily="2" charset="-78"/>
              </a:rPr>
              <a:t>8-  تفاوت پوست نوزاد نارس و دیرس را بنویسید ؟ </a:t>
            </a:r>
          </a:p>
          <a:p>
            <a:pPr lvl="0" algn="r" rtl="1">
              <a:lnSpc>
                <a:spcPct val="150000"/>
              </a:lnSpc>
              <a:defRPr/>
            </a:pPr>
            <a:r>
              <a:rPr lang="fa-IR" sz="2200" dirty="0" smtClean="0">
                <a:cs typeface="B Yagut" panose="00000400000000000000" pitchFamily="2" charset="-78"/>
              </a:rPr>
              <a:t>تمرین عملی : با مربی خود به مرکز جامع سلامت مراجعه کنید و با هماهنگی پزشک در هنگام معاینه اول یک نوزاد در اتاق پزشک حضور پیدا کنید و به صورت عملی روند انجام معاینه یک نوزاد را مشاهده کنید . سپس هر کدام از دانش آموزان کلیه نکات آموخته شده در مورد معاینه اول نوزاد را در روی نوزاد بررسی کند . بعنوان مثال نفر اول پوست ، نفر دوم جمجمه و ... </a:t>
            </a:r>
          </a:p>
          <a:p>
            <a:pPr lvl="0" algn="r" rtl="1">
              <a:lnSpc>
                <a:spcPct val="150000"/>
              </a:lnSpc>
              <a:defRPr/>
            </a:pPr>
            <a:endParaRPr lang="fa-IR" sz="2200" dirty="0">
              <a:cs typeface="B Yagut" panose="00000400000000000000" pitchFamily="2" charset="-78"/>
            </a:endParaRPr>
          </a:p>
          <a:p>
            <a:pPr algn="r" rtl="1">
              <a:lnSpc>
                <a:spcPct val="100000"/>
              </a:lnSpc>
              <a:defRPr/>
            </a:pPr>
            <a:endParaRPr lang="fa-IR" sz="2200" dirty="0">
              <a:cs typeface="B Yagut" panose="00000400000000000000" pitchFamily="2" charset="-78"/>
            </a:endParaRPr>
          </a:p>
          <a:p>
            <a:pPr algn="r" rtl="1">
              <a:lnSpc>
                <a:spcPct val="100000"/>
              </a:lnSpc>
              <a:defRPr/>
            </a:pPr>
            <a:endParaRPr lang="fa-IR" sz="2200" dirty="0">
              <a:cs typeface="B Yagut" panose="00000400000000000000" pitchFamily="2" charset="-78"/>
            </a:endParaRPr>
          </a:p>
        </p:txBody>
      </p:sp>
      <p:sp>
        <p:nvSpPr>
          <p:cNvPr id="6" name="Rectangle 5"/>
          <p:cNvSpPr/>
          <p:nvPr/>
        </p:nvSpPr>
        <p:spPr>
          <a:xfrm>
            <a:off x="401447" y="1170878"/>
            <a:ext cx="11251577" cy="1708160"/>
          </a:xfrm>
          <a:prstGeom prst="rect">
            <a:avLst/>
          </a:prstGeom>
        </p:spPr>
        <p:txBody>
          <a:bodyPr wrap="square">
            <a:spAutoFit/>
          </a:bodyPr>
          <a:lstStyle/>
          <a:p>
            <a:pPr algn="r" rtl="1">
              <a:lnSpc>
                <a:spcPct val="150000"/>
              </a:lnSpc>
              <a:defRPr/>
            </a:pPr>
            <a:endParaRPr lang="fa-IR" sz="2400" dirty="0">
              <a:cs typeface="B Nazanin" pitchFamily="2" charset="-78"/>
            </a:endParaRPr>
          </a:p>
          <a:p>
            <a:pPr algn="r" rtl="1">
              <a:lnSpc>
                <a:spcPct val="150000"/>
              </a:lnSpc>
              <a:defRPr/>
            </a:pPr>
            <a:endParaRPr lang="fa-IR" sz="2400" dirty="0">
              <a:cs typeface="B Nazanin" pitchFamily="2" charset="-78"/>
            </a:endParaRPr>
          </a:p>
          <a:p>
            <a:pPr algn="r" rtl="1">
              <a:lnSpc>
                <a:spcPct val="150000"/>
              </a:lnSpc>
              <a:defRPr/>
            </a:pPr>
            <a:endParaRPr lang="fa-IR" sz="2400" dirty="0">
              <a:cs typeface="B Yagut" panose="00000400000000000000" pitchFamily="2" charset="-78"/>
            </a:endParaRPr>
          </a:p>
        </p:txBody>
      </p:sp>
      <p:sp>
        <p:nvSpPr>
          <p:cNvPr id="5" name="Title 1"/>
          <p:cNvSpPr txBox="1">
            <a:spLocks/>
          </p:cNvSpPr>
          <p:nvPr/>
        </p:nvSpPr>
        <p:spPr>
          <a:xfrm>
            <a:off x="802889" y="156113"/>
            <a:ext cx="11028555" cy="646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4000" b="1" dirty="0" smtClean="0">
                <a:cs typeface="B Yagut" panose="00000400000000000000" pitchFamily="2" charset="-78"/>
              </a:rPr>
              <a:t>پرسش تئوری و تمرین عملی </a:t>
            </a:r>
            <a:r>
              <a:rPr lang="fa-IR" sz="4000" b="1" dirty="0">
                <a:cs typeface="B Yagut" panose="00000400000000000000" pitchFamily="2" charset="-78"/>
              </a:rPr>
              <a:t>:</a:t>
            </a:r>
            <a:endParaRPr lang="en-US" sz="4000" b="1" dirty="0">
              <a:cs typeface="B Yagut" panose="00000400000000000000" pitchFamily="2" charset="-78"/>
            </a:endParaRPr>
          </a:p>
        </p:txBody>
      </p:sp>
    </p:spTree>
    <p:extLst>
      <p:ext uri="{BB962C8B-B14F-4D97-AF65-F5344CB8AC3E}">
        <p14:creationId xmlns:p14="http://schemas.microsoft.com/office/powerpoint/2010/main" val="3996282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168" y="200720"/>
            <a:ext cx="11229276" cy="970157"/>
          </a:xfrm>
        </p:spPr>
        <p:txBody>
          <a:bodyPr>
            <a:normAutofit fontScale="90000"/>
          </a:bodyPr>
          <a:lstStyle/>
          <a:p>
            <a:pPr algn="r"/>
            <a:r>
              <a:rPr lang="fa-IR" sz="4000" b="1" dirty="0">
                <a:cs typeface="B Yagut" panose="00000400000000000000" pitchFamily="2" charset="-78"/>
              </a:rPr>
              <a:t> </a:t>
            </a:r>
            <a:r>
              <a:rPr lang="en-US" sz="4000" b="1" dirty="0">
                <a:solidFill>
                  <a:srgbClr val="00B050"/>
                </a:solidFill>
              </a:rPr>
              <a:t/>
            </a:r>
            <a:br>
              <a:rPr lang="en-US" sz="4000" b="1" dirty="0">
                <a:solidFill>
                  <a:srgbClr val="00B050"/>
                </a:solidFill>
              </a:rPr>
            </a:br>
            <a:endParaRPr lang="en-US" sz="4000" b="1" dirty="0">
              <a:cs typeface="B Yagut" panose="00000400000000000000" pitchFamily="2" charset="-78"/>
            </a:endParaRPr>
          </a:p>
        </p:txBody>
      </p:sp>
      <p:sp>
        <p:nvSpPr>
          <p:cNvPr id="3" name="Subtitle 2"/>
          <p:cNvSpPr>
            <a:spLocks noGrp="1"/>
          </p:cNvSpPr>
          <p:nvPr>
            <p:ph type="subTitle" idx="1"/>
          </p:nvPr>
        </p:nvSpPr>
        <p:spPr>
          <a:xfrm>
            <a:off x="245327" y="802884"/>
            <a:ext cx="11731083" cy="5921301"/>
          </a:xfrm>
        </p:spPr>
        <p:txBody>
          <a:bodyPr>
            <a:noAutofit/>
          </a:bodyPr>
          <a:lstStyle/>
          <a:p>
            <a:pPr lvl="0" algn="r" rtl="1">
              <a:lnSpc>
                <a:spcPct val="200000"/>
              </a:lnSpc>
              <a:defRPr/>
            </a:pPr>
            <a:r>
              <a:rPr lang="fa-IR" sz="2000" dirty="0">
                <a:cs typeface="B Yagut" panose="00000400000000000000" pitchFamily="2" charset="-78"/>
              </a:rPr>
              <a:t> 1- </a:t>
            </a:r>
            <a:r>
              <a:rPr lang="fa-IR" sz="2000" dirty="0" smtClean="0">
                <a:solidFill>
                  <a:prstClr val="black"/>
                </a:solidFill>
                <a:cs typeface="B Yagut" panose="00000400000000000000" pitchFamily="2" charset="-78"/>
              </a:rPr>
              <a:t>دفتر </a:t>
            </a:r>
            <a:r>
              <a:rPr lang="fa-IR" sz="2000" dirty="0">
                <a:solidFill>
                  <a:prstClr val="black"/>
                </a:solidFill>
                <a:cs typeface="B Yagut" panose="00000400000000000000" pitchFamily="2" charset="-78"/>
              </a:rPr>
              <a:t>سلامت جمعیت، خوانواده و مدارس. </a:t>
            </a:r>
            <a:r>
              <a:rPr lang="fa-IR" sz="2000" dirty="0" smtClean="0">
                <a:cs typeface="B Yagut" panose="00000400000000000000" pitchFamily="2" charset="-78"/>
              </a:rPr>
              <a:t>بوکلت </a:t>
            </a:r>
            <a:r>
              <a:rPr lang="fa-IR" sz="2000" dirty="0">
                <a:cs typeface="B Yagut" panose="00000400000000000000" pitchFamily="2" charset="-78"/>
              </a:rPr>
              <a:t>چارت مراقبتهای ادغام یافته سلامت کودک سالم –غیر </a:t>
            </a:r>
            <a:r>
              <a:rPr lang="fa-IR" sz="2000" dirty="0" smtClean="0">
                <a:cs typeface="B Yagut" panose="00000400000000000000" pitchFamily="2" charset="-78"/>
              </a:rPr>
              <a:t>پزشک</a:t>
            </a:r>
            <a:r>
              <a:rPr lang="en-US" sz="2000" dirty="0" smtClean="0">
                <a:cs typeface="B Yagut" panose="00000400000000000000" pitchFamily="2" charset="-78"/>
              </a:rPr>
              <a:t>.</a:t>
            </a:r>
            <a:r>
              <a:rPr lang="fa-IR" sz="2000" dirty="0" smtClean="0">
                <a:cs typeface="B Yagut" panose="00000400000000000000" pitchFamily="2" charset="-78"/>
              </a:rPr>
              <a:t> </a:t>
            </a:r>
            <a:r>
              <a:rPr lang="fa-IR" sz="2000" dirty="0" smtClean="0">
                <a:solidFill>
                  <a:prstClr val="black"/>
                </a:solidFill>
                <a:cs typeface="B Yagut" panose="00000400000000000000" pitchFamily="2" charset="-78"/>
              </a:rPr>
              <a:t>وزارت </a:t>
            </a:r>
            <a:r>
              <a:rPr lang="fa-IR" sz="2000" dirty="0">
                <a:solidFill>
                  <a:prstClr val="black"/>
                </a:solidFill>
                <a:cs typeface="B Yagut" panose="00000400000000000000" pitchFamily="2" charset="-78"/>
              </a:rPr>
              <a:t>بهداشت درمان و آموزش </a:t>
            </a:r>
            <a:r>
              <a:rPr lang="fa-IR" sz="2000" dirty="0" smtClean="0">
                <a:solidFill>
                  <a:prstClr val="black"/>
                </a:solidFill>
                <a:cs typeface="B Yagut" panose="00000400000000000000" pitchFamily="2" charset="-78"/>
              </a:rPr>
              <a:t>پزشکی.</a:t>
            </a:r>
            <a:r>
              <a:rPr lang="en-US" sz="2000" dirty="0" smtClean="0">
                <a:solidFill>
                  <a:prstClr val="black"/>
                </a:solidFill>
                <a:cs typeface="B Yagut" panose="00000400000000000000" pitchFamily="2" charset="-78"/>
              </a:rPr>
              <a:t> </a:t>
            </a:r>
            <a:r>
              <a:rPr lang="fa-IR" sz="2000" dirty="0" smtClean="0">
                <a:cs typeface="B Yagut" panose="00000400000000000000" pitchFamily="2" charset="-78"/>
              </a:rPr>
              <a:t>1397</a:t>
            </a:r>
            <a:endParaRPr lang="fa-IR" sz="2000" dirty="0">
              <a:cs typeface="B Yagut" panose="00000400000000000000" pitchFamily="2" charset="-78"/>
            </a:endParaRPr>
          </a:p>
          <a:p>
            <a:pPr lvl="0" algn="r" rtl="1">
              <a:lnSpc>
                <a:spcPct val="200000"/>
              </a:lnSpc>
              <a:defRPr/>
            </a:pPr>
            <a:r>
              <a:rPr lang="fa-IR" sz="2000" dirty="0" smtClean="0">
                <a:cs typeface="B Yagut" panose="00000400000000000000" pitchFamily="2" charset="-78"/>
              </a:rPr>
              <a:t>2- </a:t>
            </a:r>
            <a:r>
              <a:rPr lang="fa-IR" sz="2000" dirty="0">
                <a:solidFill>
                  <a:prstClr val="black"/>
                </a:solidFill>
                <a:cs typeface="B Yagut" panose="00000400000000000000" pitchFamily="2" charset="-78"/>
              </a:rPr>
              <a:t>دفتر سلامت جمعیت، خوانواده و مدارس. </a:t>
            </a:r>
            <a:r>
              <a:rPr lang="fa-IR" sz="2000" dirty="0" smtClean="0">
                <a:solidFill>
                  <a:prstClr val="black"/>
                </a:solidFill>
                <a:cs typeface="B Yagut" panose="00000400000000000000" pitchFamily="2" charset="-78"/>
              </a:rPr>
              <a:t>راهنمای مراقبت </a:t>
            </a:r>
            <a:r>
              <a:rPr lang="fa-IR" sz="2000" dirty="0">
                <a:solidFill>
                  <a:prstClr val="black"/>
                </a:solidFill>
                <a:cs typeface="B Yagut" panose="00000400000000000000" pitchFamily="2" charset="-78"/>
              </a:rPr>
              <a:t>های ادغام یافته  کودک </a:t>
            </a:r>
            <a:r>
              <a:rPr lang="fa-IR" sz="2000" dirty="0" smtClean="0">
                <a:solidFill>
                  <a:prstClr val="black"/>
                </a:solidFill>
                <a:cs typeface="B Yagut" panose="00000400000000000000" pitchFamily="2" charset="-78"/>
              </a:rPr>
              <a:t>سالم-ویژه  </a:t>
            </a:r>
            <a:r>
              <a:rPr lang="fa-IR" sz="2000" dirty="0">
                <a:solidFill>
                  <a:prstClr val="black"/>
                </a:solidFill>
                <a:cs typeface="B Yagut" panose="00000400000000000000" pitchFamily="2" charset="-78"/>
              </a:rPr>
              <a:t>پزشک. وزارت بهداشت درمان و آموزش پزشکی. </a:t>
            </a:r>
            <a:r>
              <a:rPr lang="fa-IR" sz="2000" dirty="0" smtClean="0">
                <a:solidFill>
                  <a:prstClr val="black"/>
                </a:solidFill>
                <a:cs typeface="B Yagut" panose="00000400000000000000" pitchFamily="2" charset="-78"/>
              </a:rPr>
              <a:t>1395</a:t>
            </a:r>
            <a:endParaRPr lang="fa-IR" sz="2000" dirty="0">
              <a:solidFill>
                <a:prstClr val="black"/>
              </a:solidFill>
              <a:cs typeface="B Yagut" panose="00000400000000000000" pitchFamily="2" charset="-78"/>
            </a:endParaRPr>
          </a:p>
          <a:p>
            <a:pPr algn="r" rtl="1">
              <a:lnSpc>
                <a:spcPct val="200000"/>
              </a:lnSpc>
              <a:defRPr/>
            </a:pPr>
            <a:r>
              <a:rPr lang="fa-IR" sz="2000" dirty="0" smtClean="0">
                <a:cs typeface="B Yagut" panose="00000400000000000000" pitchFamily="2" charset="-78"/>
              </a:rPr>
              <a:t>3- </a:t>
            </a:r>
            <a:r>
              <a:rPr lang="fa-IR" sz="2000" dirty="0">
                <a:cs typeface="B Yagut" panose="00000400000000000000" pitchFamily="2" charset="-78"/>
              </a:rPr>
              <a:t>نلسون، و. ا. بیماریهای نوزادن نلسون 2015. نوری شادکام، محمود؛ عطایی نخعی، حسین. تهران، انشارات آثار سبحان 1395 .</a:t>
            </a:r>
          </a:p>
          <a:p>
            <a:pPr algn="r" rtl="1">
              <a:lnSpc>
                <a:spcPct val="200000"/>
              </a:lnSpc>
              <a:defRPr/>
            </a:pPr>
            <a:endParaRPr lang="fa-IR" sz="2000" dirty="0">
              <a:cs typeface="B Yagut" panose="00000400000000000000" pitchFamily="2" charset="-78"/>
            </a:endParaRPr>
          </a:p>
        </p:txBody>
      </p:sp>
      <p:sp>
        <p:nvSpPr>
          <p:cNvPr id="6" name="Rectangle 5"/>
          <p:cNvSpPr/>
          <p:nvPr/>
        </p:nvSpPr>
        <p:spPr>
          <a:xfrm>
            <a:off x="401447" y="1170878"/>
            <a:ext cx="11251577" cy="1708160"/>
          </a:xfrm>
          <a:prstGeom prst="rect">
            <a:avLst/>
          </a:prstGeom>
        </p:spPr>
        <p:txBody>
          <a:bodyPr wrap="square">
            <a:spAutoFit/>
          </a:bodyPr>
          <a:lstStyle/>
          <a:p>
            <a:pPr algn="r" rtl="1">
              <a:lnSpc>
                <a:spcPct val="150000"/>
              </a:lnSpc>
              <a:defRPr/>
            </a:pPr>
            <a:endParaRPr lang="fa-IR" sz="2400" dirty="0">
              <a:cs typeface="B Nazanin" pitchFamily="2" charset="-78"/>
            </a:endParaRPr>
          </a:p>
          <a:p>
            <a:pPr algn="r" rtl="1">
              <a:lnSpc>
                <a:spcPct val="150000"/>
              </a:lnSpc>
              <a:defRPr/>
            </a:pPr>
            <a:endParaRPr lang="fa-IR" sz="2400" dirty="0">
              <a:cs typeface="B Nazanin" pitchFamily="2" charset="-78"/>
            </a:endParaRPr>
          </a:p>
          <a:p>
            <a:pPr algn="r" rtl="1">
              <a:lnSpc>
                <a:spcPct val="150000"/>
              </a:lnSpc>
              <a:defRPr/>
            </a:pPr>
            <a:endParaRPr lang="fa-IR" sz="2400" dirty="0">
              <a:cs typeface="B Yagut" panose="00000400000000000000" pitchFamily="2" charset="-78"/>
            </a:endParaRPr>
          </a:p>
        </p:txBody>
      </p:sp>
      <p:sp>
        <p:nvSpPr>
          <p:cNvPr id="5" name="Title 1"/>
          <p:cNvSpPr txBox="1">
            <a:spLocks/>
          </p:cNvSpPr>
          <p:nvPr/>
        </p:nvSpPr>
        <p:spPr>
          <a:xfrm>
            <a:off x="802889" y="156113"/>
            <a:ext cx="11028555" cy="646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a-IR" sz="4000" b="1" dirty="0">
                <a:cs typeface="B Yagut" panose="00000400000000000000" pitchFamily="2" charset="-78"/>
              </a:rPr>
              <a:t>منابع :</a:t>
            </a:r>
            <a:endParaRPr lang="en-US" sz="4000" b="1" dirty="0">
              <a:cs typeface="B Yagut" panose="00000400000000000000" pitchFamily="2" charset="-78"/>
            </a:endParaRPr>
          </a:p>
        </p:txBody>
      </p:sp>
    </p:spTree>
    <p:extLst>
      <p:ext uri="{BB962C8B-B14F-4D97-AF65-F5344CB8AC3E}">
        <p14:creationId xmlns:p14="http://schemas.microsoft.com/office/powerpoint/2010/main" val="460428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168" y="200720"/>
            <a:ext cx="11229276" cy="970157"/>
          </a:xfrm>
        </p:spPr>
        <p:txBody>
          <a:bodyPr>
            <a:normAutofit fontScale="90000"/>
          </a:bodyPr>
          <a:lstStyle/>
          <a:p>
            <a:pPr algn="r"/>
            <a:r>
              <a:rPr lang="fa-IR" sz="4000" b="1" dirty="0">
                <a:cs typeface="B Yagut" panose="00000400000000000000" pitchFamily="2" charset="-78"/>
              </a:rPr>
              <a:t> </a:t>
            </a:r>
            <a:r>
              <a:rPr lang="en-US" sz="4000" b="1" dirty="0">
                <a:solidFill>
                  <a:srgbClr val="00B050"/>
                </a:solidFill>
              </a:rPr>
              <a:t/>
            </a:r>
            <a:br>
              <a:rPr lang="en-US" sz="4000" b="1" dirty="0">
                <a:solidFill>
                  <a:srgbClr val="00B050"/>
                </a:solidFill>
              </a:rPr>
            </a:br>
            <a:endParaRPr lang="en-US" sz="4000" b="1" dirty="0">
              <a:cs typeface="B Yagut" panose="00000400000000000000" pitchFamily="2" charset="-78"/>
            </a:endParaRPr>
          </a:p>
        </p:txBody>
      </p:sp>
      <p:sp>
        <p:nvSpPr>
          <p:cNvPr id="3" name="Subtitle 2"/>
          <p:cNvSpPr>
            <a:spLocks noGrp="1"/>
          </p:cNvSpPr>
          <p:nvPr>
            <p:ph type="subTitle" idx="1"/>
          </p:nvPr>
        </p:nvSpPr>
        <p:spPr>
          <a:xfrm>
            <a:off x="289932" y="367990"/>
            <a:ext cx="11675327" cy="6278137"/>
          </a:xfrm>
        </p:spPr>
        <p:txBody>
          <a:bodyPr>
            <a:noAutofit/>
          </a:bodyPr>
          <a:lstStyle/>
          <a:p>
            <a:pPr rtl="1">
              <a:lnSpc>
                <a:spcPct val="200000"/>
              </a:lnSpc>
              <a:defRPr/>
            </a:pPr>
            <a:endParaRPr lang="fa-IR" b="1" dirty="0"/>
          </a:p>
          <a:p>
            <a:pPr rtl="1">
              <a:lnSpc>
                <a:spcPct val="200000"/>
              </a:lnSpc>
              <a:defRPr/>
            </a:pPr>
            <a:r>
              <a:rPr lang="fa-IR" sz="2800" b="1" dirty="0" smtClean="0">
                <a:cs typeface="B Yagut" panose="00000400000000000000" pitchFamily="2" charset="-78"/>
              </a:rPr>
              <a:t>لطفا نظرات و پیشنهادات خود را پیرامون این بسته آموزشی برای ما ارسال فرمائید.</a:t>
            </a:r>
          </a:p>
          <a:p>
            <a:pPr rtl="1">
              <a:lnSpc>
                <a:spcPct val="200000"/>
              </a:lnSpc>
              <a:defRPr/>
            </a:pPr>
            <a:endParaRPr lang="fa-IR" sz="2800" b="1" dirty="0" smtClean="0">
              <a:cs typeface="B Yagut" panose="00000400000000000000" pitchFamily="2" charset="-78"/>
            </a:endParaRPr>
          </a:p>
          <a:p>
            <a:pPr rtl="1">
              <a:lnSpc>
                <a:spcPct val="200000"/>
              </a:lnSpc>
              <a:defRPr/>
            </a:pPr>
            <a:r>
              <a:rPr lang="fa-IR" sz="2800" b="1" dirty="0">
                <a:cs typeface="B Yagut" panose="00000400000000000000" pitchFamily="2" charset="-78"/>
              </a:rPr>
              <a:t>دانشگاه علوم </a:t>
            </a:r>
            <a:r>
              <a:rPr lang="fa-IR" sz="2800" b="1" dirty="0" smtClean="0">
                <a:cs typeface="B Yagut" panose="00000400000000000000" pitchFamily="2" charset="-78"/>
              </a:rPr>
              <a:t>پزشکی و خدمات بهداشتی درمانی کرمانشاه/معاونت امور بهداشتی ابتدای خیابان بهار – مرکز بهداشت استان – گروه مدیریت شبکه ( آموزش بهورزی ) </a:t>
            </a:r>
            <a:endParaRPr lang="fa-IR" sz="2800" b="1" dirty="0">
              <a:cs typeface="B Yagut" panose="00000400000000000000" pitchFamily="2" charset="-78"/>
            </a:endParaRPr>
          </a:p>
        </p:txBody>
      </p:sp>
      <p:sp>
        <p:nvSpPr>
          <p:cNvPr id="6" name="Rectangle 5"/>
          <p:cNvSpPr/>
          <p:nvPr/>
        </p:nvSpPr>
        <p:spPr>
          <a:xfrm>
            <a:off x="1170881" y="1170877"/>
            <a:ext cx="11251577" cy="1708160"/>
          </a:xfrm>
          <a:prstGeom prst="rect">
            <a:avLst/>
          </a:prstGeom>
        </p:spPr>
        <p:txBody>
          <a:bodyPr wrap="square">
            <a:spAutoFit/>
          </a:bodyPr>
          <a:lstStyle/>
          <a:p>
            <a:pPr algn="r" rtl="1">
              <a:lnSpc>
                <a:spcPct val="150000"/>
              </a:lnSpc>
              <a:defRPr/>
            </a:pPr>
            <a:endParaRPr lang="fa-IR" sz="2400" dirty="0">
              <a:cs typeface="B Nazanin" pitchFamily="2" charset="-78"/>
            </a:endParaRPr>
          </a:p>
          <a:p>
            <a:pPr algn="r" rtl="1">
              <a:lnSpc>
                <a:spcPct val="150000"/>
              </a:lnSpc>
              <a:defRPr/>
            </a:pPr>
            <a:endParaRPr lang="fa-IR" sz="2400" dirty="0">
              <a:cs typeface="B Nazanin" pitchFamily="2" charset="-78"/>
            </a:endParaRPr>
          </a:p>
          <a:p>
            <a:pPr algn="r" rtl="1">
              <a:lnSpc>
                <a:spcPct val="150000"/>
              </a:lnSpc>
              <a:defRPr/>
            </a:pPr>
            <a:endParaRPr lang="fa-IR" sz="2400" dirty="0">
              <a:cs typeface="B Yagut" panose="00000400000000000000" pitchFamily="2" charset="-78"/>
            </a:endParaRPr>
          </a:p>
        </p:txBody>
      </p:sp>
      <p:sp>
        <p:nvSpPr>
          <p:cNvPr id="5" name="Title 1"/>
          <p:cNvSpPr txBox="1">
            <a:spLocks/>
          </p:cNvSpPr>
          <p:nvPr/>
        </p:nvSpPr>
        <p:spPr>
          <a:xfrm>
            <a:off x="836341" y="234176"/>
            <a:ext cx="11028555" cy="6467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4000" b="1" dirty="0">
              <a:cs typeface="B Yagut" panose="00000400000000000000" pitchFamily="2" charset="-78"/>
            </a:endParaRPr>
          </a:p>
        </p:txBody>
      </p:sp>
    </p:spTree>
    <p:extLst>
      <p:ext uri="{BB962C8B-B14F-4D97-AF65-F5344CB8AC3E}">
        <p14:creationId xmlns:p14="http://schemas.microsoft.com/office/powerpoint/2010/main" val="229960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56480"/>
            <a:ext cx="10832326" cy="691374"/>
          </a:xfrm>
        </p:spPr>
        <p:txBody>
          <a:bodyPr>
            <a:noAutofit/>
          </a:bodyPr>
          <a:lstStyle/>
          <a:p>
            <a:pPr algn="r" rtl="1"/>
            <a:r>
              <a:rPr lang="fa-IR" sz="4800" b="1" dirty="0" smtClean="0">
                <a:cs typeface="B Yagut" panose="00000400000000000000" pitchFamily="2" charset="-78"/>
              </a:rPr>
              <a:t>زمان اولین معاینه در کودک :</a:t>
            </a:r>
            <a:endParaRPr lang="en-US" sz="4800" b="1" dirty="0">
              <a:cs typeface="B Yagut" panose="00000400000000000000" pitchFamily="2" charset="-78"/>
            </a:endParaRPr>
          </a:p>
        </p:txBody>
      </p:sp>
      <p:sp>
        <p:nvSpPr>
          <p:cNvPr id="3" name="Text Placeholder 2"/>
          <p:cNvSpPr>
            <a:spLocks noGrp="1"/>
          </p:cNvSpPr>
          <p:nvPr>
            <p:ph type="body" idx="1"/>
          </p:nvPr>
        </p:nvSpPr>
        <p:spPr>
          <a:xfrm>
            <a:off x="334537" y="1092820"/>
            <a:ext cx="11530361" cy="5419491"/>
          </a:xfrm>
        </p:spPr>
        <p:txBody>
          <a:bodyPr>
            <a:noAutofit/>
          </a:bodyPr>
          <a:lstStyle/>
          <a:p>
            <a:pPr marL="342900" indent="-342900" algn="just" rtl="1">
              <a:lnSpc>
                <a:spcPct val="200000"/>
              </a:lnSpc>
              <a:spcBef>
                <a:spcPts val="1800"/>
              </a:spcBef>
              <a:buSzPct val="50000"/>
              <a:buFont typeface="Wingdings" panose="05000000000000000000" pitchFamily="2" charset="2"/>
              <a:buChar char="ü"/>
            </a:pPr>
            <a:r>
              <a:rPr lang="fa-IR" sz="2300" b="1" dirty="0" smtClean="0">
                <a:solidFill>
                  <a:schemeClr val="tx1"/>
                </a:solidFill>
                <a:cs typeface="B Yagut" panose="00000400000000000000" pitchFamily="2" charset="-78"/>
              </a:rPr>
              <a:t>ترخیص </a:t>
            </a:r>
            <a:r>
              <a:rPr lang="fa-IR" sz="2300" b="1" dirty="0">
                <a:solidFill>
                  <a:schemeClr val="tx1"/>
                </a:solidFill>
                <a:cs typeface="B Yagut" panose="00000400000000000000" pitchFamily="2" charset="-78"/>
              </a:rPr>
              <a:t>نوزاد يک قلو با سن حاملگي 42-38 هفته: قبل از 48 </a:t>
            </a:r>
            <a:r>
              <a:rPr lang="fa-IR" sz="2300" b="1" dirty="0" smtClean="0">
                <a:solidFill>
                  <a:schemeClr val="tx1"/>
                </a:solidFill>
                <a:cs typeface="B Yagut" panose="00000400000000000000" pitchFamily="2" charset="-78"/>
              </a:rPr>
              <a:t>ساعت</a:t>
            </a:r>
            <a:endParaRPr lang="fa-IR" sz="2300" b="1" dirty="0">
              <a:solidFill>
                <a:schemeClr val="tx1"/>
              </a:solidFill>
              <a:cs typeface="B Yagut" panose="00000400000000000000" pitchFamily="2" charset="-78"/>
            </a:endParaRPr>
          </a:p>
          <a:p>
            <a:pPr marL="342900" indent="-342900" algn="just" rtl="1">
              <a:lnSpc>
                <a:spcPct val="200000"/>
              </a:lnSpc>
              <a:spcBef>
                <a:spcPts val="1800"/>
              </a:spcBef>
              <a:buSzPct val="50000"/>
              <a:buFont typeface="Wingdings" panose="05000000000000000000" pitchFamily="2" charset="2"/>
              <a:buChar char="ü"/>
            </a:pPr>
            <a:r>
              <a:rPr lang="fa-IR" sz="2300" b="1" dirty="0">
                <a:solidFill>
                  <a:schemeClr val="tx1"/>
                </a:solidFill>
                <a:cs typeface="B Yagut" panose="00000400000000000000" pitchFamily="2" charset="-78"/>
              </a:rPr>
              <a:t>به علت خطرات هفته ی اول و دوم از جمله زردي، مشکلات تغذيه، مشکلات هيدراتاسيون، کاهش وزن بيش از حد، سپسیس یا تشخيص ناهنجاري هاي مادرزادي که در معاينه ی اولیه آشکار نيستند اما در هفته های اول خود را نشان مي دهند ويزيت </a:t>
            </a:r>
            <a:r>
              <a:rPr lang="fa-IR" sz="2300" b="1" dirty="0" smtClean="0">
                <a:solidFill>
                  <a:schemeClr val="tx1"/>
                </a:solidFill>
                <a:cs typeface="B Yagut" panose="00000400000000000000" pitchFamily="2" charset="-78"/>
              </a:rPr>
              <a:t>پيگيري</a:t>
            </a:r>
            <a:r>
              <a:rPr lang="fa-IR" sz="2300" b="1" dirty="0">
                <a:solidFill>
                  <a:schemeClr val="tx1"/>
                </a:solidFill>
                <a:cs typeface="B Yagut" panose="00000400000000000000" pitchFamily="2" charset="-78"/>
              </a:rPr>
              <a:t>، 5-3 روز پس از تولد یا 72-48 ساعت پس از ترخيص توصيه مي شود. </a:t>
            </a:r>
          </a:p>
          <a:p>
            <a:pPr marL="342900" indent="-342900" algn="r" rtl="1">
              <a:lnSpc>
                <a:spcPct val="200000"/>
              </a:lnSpc>
              <a:buFont typeface="Wingdings" panose="05000000000000000000" pitchFamily="2" charset="2"/>
              <a:buChar char="ü"/>
            </a:pPr>
            <a:r>
              <a:rPr lang="fa-IR" sz="2300" b="1" dirty="0" smtClean="0">
                <a:solidFill>
                  <a:schemeClr val="tx1"/>
                </a:solidFill>
                <a:cs typeface="B Yagut" panose="00000400000000000000" pitchFamily="2" charset="-78"/>
              </a:rPr>
              <a:t> </a:t>
            </a:r>
            <a:r>
              <a:rPr lang="fa-IR" sz="2300" b="1" dirty="0">
                <a:solidFill>
                  <a:schemeClr val="tx1"/>
                </a:solidFill>
                <a:cs typeface="B Yagut" panose="00000400000000000000" pitchFamily="2" charset="-78"/>
              </a:rPr>
              <a:t>در موارد سزارين يا آن هايي که 96 ساعت يا بيش تر در بيمارستان بوده اند، اولين ويزيت تا يک هفته پس از ترخيص توصيه مي شود که زمان دقيق آن به مسائل خاص و نيازهاي مادر و شيرخوار بستگي دارد.</a:t>
            </a:r>
          </a:p>
          <a:p>
            <a:pPr marL="342900" lvl="0" indent="-342900" algn="r" rtl="1">
              <a:lnSpc>
                <a:spcPct val="200000"/>
              </a:lnSpc>
              <a:buFont typeface="Wingdings" panose="05000000000000000000" pitchFamily="2" charset="2"/>
              <a:buChar char="ü"/>
            </a:pPr>
            <a:endParaRPr lang="fa-IR" sz="2300" dirty="0" smtClean="0">
              <a:solidFill>
                <a:schemeClr val="tx1"/>
              </a:solidFill>
              <a:cs typeface="B Yagut" panose="00000400000000000000" pitchFamily="2" charset="-78"/>
            </a:endParaRPr>
          </a:p>
        </p:txBody>
      </p:sp>
      <p:pic>
        <p:nvPicPr>
          <p:cNvPr id="5" name="9CF69D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534744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06" y="122666"/>
            <a:ext cx="10832326" cy="691374"/>
          </a:xfrm>
        </p:spPr>
        <p:txBody>
          <a:bodyPr>
            <a:noAutofit/>
          </a:bodyPr>
          <a:lstStyle/>
          <a:p>
            <a:pPr algn="r" rtl="1"/>
            <a:r>
              <a:rPr lang="fa-IR" sz="4400" dirty="0" smtClean="0">
                <a:cs typeface="B Yagut" panose="00000400000000000000" pitchFamily="2" charset="-78"/>
              </a:rPr>
              <a:t>اصول اولین معاینه کودک :</a:t>
            </a:r>
            <a:endParaRPr lang="en-US" sz="4400" dirty="0">
              <a:cs typeface="B Yagut" panose="00000400000000000000" pitchFamily="2" charset="-78"/>
            </a:endParaRPr>
          </a:p>
        </p:txBody>
      </p:sp>
      <p:sp>
        <p:nvSpPr>
          <p:cNvPr id="3" name="Text Placeholder 2"/>
          <p:cNvSpPr>
            <a:spLocks noGrp="1"/>
          </p:cNvSpPr>
          <p:nvPr>
            <p:ph type="body" idx="1"/>
          </p:nvPr>
        </p:nvSpPr>
        <p:spPr>
          <a:xfrm>
            <a:off x="334536" y="814039"/>
            <a:ext cx="11541512" cy="5854389"/>
          </a:xfrm>
        </p:spPr>
        <p:txBody>
          <a:bodyPr>
            <a:noAutofit/>
          </a:bodyPr>
          <a:lstStyle/>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ويزيت هاي مراقبت سلامت فرصت مناسبي براي ارزيابي سلامت و عملكرد خانواده و كودك است</a:t>
            </a:r>
            <a:r>
              <a:rPr lang="fa-IR" sz="2100" b="1" dirty="0" smtClean="0">
                <a:solidFill>
                  <a:schemeClr val="tx1"/>
                </a:solidFill>
                <a:cs typeface="B Yagut" panose="00000400000000000000" pitchFamily="2" charset="-78"/>
              </a:rPr>
              <a:t>.</a:t>
            </a:r>
          </a:p>
          <a:p>
            <a:pPr marL="342900" lvl="0" indent="-342900" algn="r" rtl="1">
              <a:lnSpc>
                <a:spcPct val="160000"/>
              </a:lnSpc>
              <a:buFont typeface="Wingdings" panose="05000000000000000000" pitchFamily="2" charset="2"/>
              <a:buChar char="ü"/>
            </a:pPr>
            <a:r>
              <a:rPr lang="fa-IR" sz="2100" b="1" dirty="0" smtClean="0">
                <a:solidFill>
                  <a:schemeClr val="tx1"/>
                </a:solidFill>
                <a:cs typeface="B Yagut" panose="00000400000000000000" pitchFamily="2" charset="-78"/>
              </a:rPr>
              <a:t> </a:t>
            </a:r>
            <a:r>
              <a:rPr lang="fa-IR" sz="2100" b="1" dirty="0">
                <a:solidFill>
                  <a:schemeClr val="tx1"/>
                </a:solidFill>
                <a:cs typeface="B Yagut" panose="00000400000000000000" pitchFamily="2" charset="-78"/>
              </a:rPr>
              <a:t>در اين ويزيت ها آن </a:t>
            </a:r>
            <a:r>
              <a:rPr lang="fa-IR" sz="2100" b="1" dirty="0">
                <a:solidFill>
                  <a:srgbClr val="FF0000"/>
                </a:solidFill>
                <a:cs typeface="B Yagut" panose="00000400000000000000" pitchFamily="2" charset="-78"/>
              </a:rPr>
              <a:t>چه كه بايد </a:t>
            </a:r>
            <a:r>
              <a:rPr lang="fa-IR" sz="2100" b="1" dirty="0">
                <a:solidFill>
                  <a:schemeClr val="tx1"/>
                </a:solidFill>
                <a:cs typeface="B Yagut" panose="00000400000000000000" pitchFamily="2" charset="-78"/>
              </a:rPr>
              <a:t>انجام شود و اين كه </a:t>
            </a:r>
            <a:r>
              <a:rPr lang="fa-IR" sz="2100" b="1" dirty="0">
                <a:solidFill>
                  <a:srgbClr val="FF0000"/>
                </a:solidFill>
                <a:cs typeface="B Yagut" panose="00000400000000000000" pitchFamily="2" charset="-78"/>
              </a:rPr>
              <a:t>چگونه</a:t>
            </a:r>
            <a:r>
              <a:rPr lang="fa-IR" sz="2100" b="1" dirty="0">
                <a:solidFill>
                  <a:schemeClr val="tx1"/>
                </a:solidFill>
                <a:cs typeface="B Yagut" panose="00000400000000000000" pitchFamily="2" charset="-78"/>
              </a:rPr>
              <a:t> بايد آن را انجام داد مورد توجه قرار مي </a:t>
            </a:r>
            <a:r>
              <a:rPr lang="fa-IR" sz="2100" b="1" dirty="0" smtClean="0">
                <a:solidFill>
                  <a:schemeClr val="tx1"/>
                </a:solidFill>
                <a:cs typeface="B Yagut" panose="00000400000000000000" pitchFamily="2" charset="-78"/>
              </a:rPr>
              <a:t>گيرد.</a:t>
            </a:r>
          </a:p>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a:t>
            </a:r>
            <a:r>
              <a:rPr lang="fa-IR" sz="2100" b="1" dirty="0" smtClean="0">
                <a:solidFill>
                  <a:schemeClr val="tx1"/>
                </a:solidFill>
                <a:cs typeface="B Yagut" panose="00000400000000000000" pitchFamily="2" charset="-78"/>
              </a:rPr>
              <a:t> در زایمان های پر خطر معاینه اول در اتاق زایمان انجام می شود . </a:t>
            </a:r>
          </a:p>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a:t>
            </a:r>
            <a:r>
              <a:rPr lang="fa-IR" sz="2100" b="1" dirty="0" smtClean="0">
                <a:solidFill>
                  <a:schemeClr val="tx1"/>
                </a:solidFill>
                <a:cs typeface="B Yagut" panose="00000400000000000000" pitchFamily="2" charset="-78"/>
              </a:rPr>
              <a:t>اولین اولویت در ویزیت توجه به نگرانی های والدین است .</a:t>
            </a:r>
          </a:p>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a:t>
            </a:r>
            <a:r>
              <a:rPr lang="fa-IR" sz="2100" b="1" dirty="0" smtClean="0">
                <a:solidFill>
                  <a:schemeClr val="tx1"/>
                </a:solidFill>
                <a:cs typeface="B Yagut" panose="00000400000000000000" pitchFamily="2" charset="-78"/>
              </a:rPr>
              <a:t>تعامل کودک و والدین باید مورد بررسی قرار گیرد . </a:t>
            </a:r>
          </a:p>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a:t>
            </a:r>
            <a:r>
              <a:rPr lang="fa-IR" sz="2100" b="1" dirty="0" smtClean="0">
                <a:solidFill>
                  <a:schemeClr val="tx1"/>
                </a:solidFill>
                <a:cs typeface="B Yagut" panose="00000400000000000000" pitchFamily="2" charset="-78"/>
              </a:rPr>
              <a:t>در معاینه اول کودک تمام موارد  مربوط به سلامت کودک ، به همراه غربالگری های روتین  بررسی و انجام می شود . </a:t>
            </a:r>
          </a:p>
          <a:p>
            <a:pPr marL="342900" lvl="0" indent="-342900" algn="r" rtl="1">
              <a:lnSpc>
                <a:spcPct val="160000"/>
              </a:lnSpc>
              <a:buFont typeface="Wingdings" panose="05000000000000000000" pitchFamily="2" charset="2"/>
              <a:buChar char="ü"/>
            </a:pPr>
            <a:r>
              <a:rPr lang="fa-IR" sz="2100" b="1" dirty="0">
                <a:solidFill>
                  <a:schemeClr val="tx1"/>
                </a:solidFill>
                <a:cs typeface="B Yagut" panose="00000400000000000000" pitchFamily="2" charset="-78"/>
              </a:rPr>
              <a:t> </a:t>
            </a:r>
            <a:r>
              <a:rPr lang="fa-IR" sz="2100" b="1" dirty="0" smtClean="0">
                <a:solidFill>
                  <a:schemeClr val="tx1"/>
                </a:solidFill>
                <a:cs typeface="B Yagut" panose="00000400000000000000" pitchFamily="2" charset="-78"/>
              </a:rPr>
              <a:t>در صورتی که کودک در خانواده ای با سابقه ناهنجاری جنینی متولد شده باشد و یا اینکه بنا به هر دلیلی در معرض خطر بروز ناهنجاری باشد ( مثلا مصرف دارو توسط مادر و ... ) معاینه دقیق تر و بررسی های تکمیلی جهت وی انجام می شود.</a:t>
            </a:r>
            <a:endParaRPr lang="fa-IR" sz="2100" b="1" dirty="0">
              <a:solidFill>
                <a:schemeClr val="tx1"/>
              </a:solidFill>
              <a:cs typeface="B Yagut" panose="00000400000000000000" pitchFamily="2" charset="-78"/>
            </a:endParaRPr>
          </a:p>
          <a:p>
            <a:pPr marL="342900" lvl="0" indent="-342900" algn="r" rtl="1">
              <a:lnSpc>
                <a:spcPct val="160000"/>
              </a:lnSpc>
              <a:buFont typeface="Wingdings" panose="05000000000000000000" pitchFamily="2" charset="2"/>
              <a:buChar char="ü"/>
            </a:pPr>
            <a:r>
              <a:rPr lang="ar-SA" sz="2100" b="1" dirty="0" smtClean="0">
                <a:solidFill>
                  <a:schemeClr val="tx1"/>
                </a:solidFill>
                <a:cs typeface="B Yagut" panose="00000400000000000000" pitchFamily="2" charset="-78"/>
              </a:rPr>
              <a:t>معاينه </a:t>
            </a:r>
            <a:r>
              <a:rPr lang="ar-SA" sz="2100" b="1" dirty="0">
                <a:solidFill>
                  <a:schemeClr val="tx1"/>
                </a:solidFill>
                <a:cs typeface="B Yagut" panose="00000400000000000000" pitchFamily="2" charset="-78"/>
              </a:rPr>
              <a:t>نوزاد سالم در كنار مادر انجام </a:t>
            </a:r>
            <a:r>
              <a:rPr lang="ar-SA" sz="2100" b="1" dirty="0" smtClean="0">
                <a:solidFill>
                  <a:schemeClr val="tx1"/>
                </a:solidFill>
                <a:cs typeface="B Yagut" panose="00000400000000000000" pitchFamily="2" charset="-78"/>
              </a:rPr>
              <a:t>ميشود.</a:t>
            </a:r>
            <a:r>
              <a:rPr lang="fa-IR" sz="2100" b="1" dirty="0">
                <a:solidFill>
                  <a:schemeClr val="tx1"/>
                </a:solidFill>
                <a:cs typeface="B Yagut" panose="00000400000000000000" pitchFamily="2" charset="-78"/>
              </a:rPr>
              <a:t> </a:t>
            </a:r>
            <a:r>
              <a:rPr lang="ar-SA" sz="2100" b="1" dirty="0" smtClean="0">
                <a:solidFill>
                  <a:schemeClr val="tx1"/>
                </a:solidFill>
                <a:cs typeface="B Yagut" panose="00000400000000000000" pitchFamily="2" charset="-78"/>
              </a:rPr>
              <a:t>در </a:t>
            </a:r>
            <a:r>
              <a:rPr lang="ar-SA" sz="2100" b="1" dirty="0">
                <a:solidFill>
                  <a:schemeClr val="tx1"/>
                </a:solidFill>
                <a:cs typeface="B Yagut" panose="00000400000000000000" pitchFamily="2" charset="-78"/>
              </a:rPr>
              <a:t>هنگام معاينه، بايد اتاق </a:t>
            </a:r>
            <a:r>
              <a:rPr lang="ar-SA" sz="2100" b="1" dirty="0" smtClean="0">
                <a:solidFill>
                  <a:schemeClr val="tx1"/>
                </a:solidFill>
                <a:cs typeface="B Yagut" panose="00000400000000000000" pitchFamily="2" charset="-78"/>
              </a:rPr>
              <a:t>گرم</a:t>
            </a:r>
            <a:r>
              <a:rPr lang="fa-IR" sz="2100" b="1" dirty="0" smtClean="0">
                <a:solidFill>
                  <a:schemeClr val="tx1"/>
                </a:solidFill>
                <a:cs typeface="B Yagut" panose="00000400000000000000" pitchFamily="2" charset="-78"/>
              </a:rPr>
              <a:t>(</a:t>
            </a:r>
            <a:r>
              <a:rPr lang="ar-SA" sz="2100" b="1" dirty="0" smtClean="0">
                <a:solidFill>
                  <a:schemeClr val="tx1"/>
                </a:solidFill>
                <a:cs typeface="B Yagut" panose="00000400000000000000" pitchFamily="2" charset="-78"/>
              </a:rPr>
              <a:t> </a:t>
            </a:r>
            <a:r>
              <a:rPr lang="en-US" sz="2100" b="1" dirty="0">
                <a:solidFill>
                  <a:schemeClr val="tx1"/>
                </a:solidFill>
                <a:cs typeface="B Yagut" panose="00000400000000000000" pitchFamily="2" charset="-78"/>
              </a:rPr>
              <a:t>28</a:t>
            </a:r>
            <a:r>
              <a:rPr lang="ar-SA" sz="2100" b="1" dirty="0">
                <a:solidFill>
                  <a:schemeClr val="tx1"/>
                </a:solidFill>
                <a:cs typeface="B Yagut" panose="00000400000000000000" pitchFamily="2" charset="-78"/>
              </a:rPr>
              <a:t>-</a:t>
            </a:r>
            <a:r>
              <a:rPr lang="en-US" sz="2100" b="1" dirty="0">
                <a:solidFill>
                  <a:schemeClr val="tx1"/>
                </a:solidFill>
                <a:cs typeface="B Yagut" panose="00000400000000000000" pitchFamily="2" charset="-78"/>
              </a:rPr>
              <a:t>25</a:t>
            </a:r>
            <a:r>
              <a:rPr lang="ar-SA" sz="2100" b="1" dirty="0">
                <a:solidFill>
                  <a:schemeClr val="tx1"/>
                </a:solidFill>
                <a:cs typeface="B Yagut" panose="00000400000000000000" pitchFamily="2" charset="-78"/>
              </a:rPr>
              <a:t> درجه ي سانتي </a:t>
            </a:r>
            <a:r>
              <a:rPr lang="ar-SA" sz="2100" b="1" dirty="0" smtClean="0">
                <a:solidFill>
                  <a:schemeClr val="tx1"/>
                </a:solidFill>
                <a:cs typeface="B Yagut" panose="00000400000000000000" pitchFamily="2" charset="-78"/>
              </a:rPr>
              <a:t>گراد</a:t>
            </a:r>
            <a:r>
              <a:rPr lang="fa-IR" sz="2100" b="1" dirty="0" smtClean="0">
                <a:solidFill>
                  <a:schemeClr val="tx1"/>
                </a:solidFill>
                <a:cs typeface="B Yagut" panose="00000400000000000000" pitchFamily="2" charset="-78"/>
              </a:rPr>
              <a:t>)</a:t>
            </a:r>
            <a:r>
              <a:rPr lang="ar-SA" sz="2100" b="1" dirty="0" smtClean="0">
                <a:solidFill>
                  <a:schemeClr val="tx1"/>
                </a:solidFill>
                <a:cs typeface="B Yagut" panose="00000400000000000000" pitchFamily="2" charset="-78"/>
              </a:rPr>
              <a:t> </a:t>
            </a:r>
            <a:r>
              <a:rPr lang="ar-SA" sz="2100" b="1" dirty="0">
                <a:solidFill>
                  <a:schemeClr val="tx1"/>
                </a:solidFill>
                <a:cs typeface="B Yagut" panose="00000400000000000000" pitchFamily="2" charset="-78"/>
              </a:rPr>
              <a:t>باشد. </a:t>
            </a:r>
            <a:endParaRPr lang="fa-IR" sz="2100" b="1" dirty="0" smtClean="0">
              <a:solidFill>
                <a:schemeClr val="tx1"/>
              </a:solidFill>
              <a:cs typeface="B Yagut" panose="00000400000000000000" pitchFamily="2" charset="-78"/>
            </a:endParaRPr>
          </a:p>
        </p:txBody>
      </p:sp>
      <p:pic>
        <p:nvPicPr>
          <p:cNvPr id="4" name="4C3425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3661140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00363"/>
            <a:ext cx="10832326" cy="691374"/>
          </a:xfrm>
        </p:spPr>
        <p:txBody>
          <a:bodyPr>
            <a:noAutofit/>
          </a:bodyPr>
          <a:lstStyle/>
          <a:p>
            <a:pPr algn="r" rtl="1"/>
            <a:r>
              <a:rPr lang="fa-IR" sz="4800" b="1" dirty="0" smtClean="0">
                <a:cs typeface="B Yagut" panose="00000400000000000000" pitchFamily="2" charset="-78"/>
              </a:rPr>
              <a:t>اولین معاینه کودک :</a:t>
            </a:r>
            <a:endParaRPr lang="en-US" sz="4800" b="1" dirty="0">
              <a:cs typeface="B Yagut" panose="00000400000000000000" pitchFamily="2" charset="-78"/>
            </a:endParaRPr>
          </a:p>
        </p:txBody>
      </p:sp>
      <p:sp>
        <p:nvSpPr>
          <p:cNvPr id="3" name="Text Placeholder 2"/>
          <p:cNvSpPr>
            <a:spLocks noGrp="1"/>
          </p:cNvSpPr>
          <p:nvPr>
            <p:ph type="body" idx="1"/>
          </p:nvPr>
        </p:nvSpPr>
        <p:spPr>
          <a:xfrm>
            <a:off x="312234" y="947854"/>
            <a:ext cx="11496907" cy="5787483"/>
          </a:xfrm>
        </p:spPr>
        <p:txBody>
          <a:bodyPr>
            <a:normAutofit/>
          </a:bodyPr>
          <a:lstStyle/>
          <a:p>
            <a:pPr marL="342900" lvl="0" indent="-342900" algn="r" rtl="1">
              <a:lnSpc>
                <a:spcPct val="150000"/>
              </a:lnSpc>
              <a:buFont typeface="Wingdings" panose="05000000000000000000" pitchFamily="2" charset="2"/>
              <a:buChar char="ü"/>
            </a:pPr>
            <a:r>
              <a:rPr lang="fa-IR" b="1" dirty="0" smtClean="0">
                <a:solidFill>
                  <a:schemeClr val="tx1"/>
                </a:solidFill>
                <a:cs typeface="B Yagut" panose="00000400000000000000" pitchFamily="2" charset="-78"/>
              </a:rPr>
              <a:t> در اولین ویزیت نوزادی موارد ذیل مورد بررسی قرار می گیرند : </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 وضع ظاهری                                                         جمجمه </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پوست / صورت                                                     چشمها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گوش/ بینی / دهان                                                   گردن</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 پستان                                                                  ریه ها </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 قلب                                                                      شکم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دستگاه تناسلی اندام ها                                          رفلکسهای نوزادی</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زردی                                                                  عفونت ها و ...  </a:t>
            </a:r>
          </a:p>
        </p:txBody>
      </p:sp>
      <p:pic>
        <p:nvPicPr>
          <p:cNvPr id="4" name="591985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939924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56480"/>
            <a:ext cx="10832326" cy="691374"/>
          </a:xfrm>
        </p:spPr>
        <p:txBody>
          <a:bodyPr>
            <a:noAutofit/>
          </a:bodyPr>
          <a:lstStyle/>
          <a:p>
            <a:pPr algn="r" rtl="1"/>
            <a:r>
              <a:rPr lang="fa-IR" sz="4800" b="1" dirty="0" smtClean="0">
                <a:cs typeface="B Yagut" panose="00000400000000000000" pitchFamily="2" charset="-78"/>
              </a:rPr>
              <a:t>اولین معاینه کودک :</a:t>
            </a:r>
            <a:endParaRPr lang="en-US" sz="4800" b="1" dirty="0">
              <a:cs typeface="B Yagut" panose="00000400000000000000" pitchFamily="2" charset="-78"/>
            </a:endParaRPr>
          </a:p>
        </p:txBody>
      </p:sp>
      <p:sp>
        <p:nvSpPr>
          <p:cNvPr id="3" name="Text Placeholder 2"/>
          <p:cNvSpPr>
            <a:spLocks noGrp="1"/>
          </p:cNvSpPr>
          <p:nvPr>
            <p:ph type="body" idx="1"/>
          </p:nvPr>
        </p:nvSpPr>
        <p:spPr>
          <a:xfrm>
            <a:off x="312234" y="1092820"/>
            <a:ext cx="11496907" cy="5419491"/>
          </a:xfrm>
        </p:spPr>
        <p:txBody>
          <a:bodyPr>
            <a:normAutofit fontScale="92500" lnSpcReduction="10000"/>
          </a:bodyPr>
          <a:lstStyle/>
          <a:p>
            <a:pPr marL="342900" lvl="0" indent="-342900" algn="r" rtl="1">
              <a:lnSpc>
                <a:spcPct val="150000"/>
              </a:lnSpc>
              <a:buFont typeface="Wingdings" panose="05000000000000000000" pitchFamily="2" charset="2"/>
              <a:buChar char="ü"/>
            </a:pPr>
            <a:r>
              <a:rPr lang="fa-IR" b="1" dirty="0" smtClean="0">
                <a:solidFill>
                  <a:schemeClr val="tx1"/>
                </a:solidFill>
                <a:cs typeface="B Yagut" panose="00000400000000000000" pitchFamily="2" charset="-78"/>
              </a:rPr>
              <a:t> </a:t>
            </a:r>
            <a:r>
              <a:rPr lang="fa-IR" sz="3000" b="1" dirty="0" smtClean="0">
                <a:solidFill>
                  <a:schemeClr val="tx1"/>
                </a:solidFill>
                <a:cs typeface="B Yagut" panose="00000400000000000000" pitchFamily="2" charset="-78"/>
              </a:rPr>
              <a:t>مشخصات فیزیکی نوزاد طبیعی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اندازه دور سر : 37-33 سانتی متر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اندازه دور سینه : 33-30/5 سانتی متر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دور سر معمولا 3-2 سانتی متر بیشر از دور سینه است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قد : دختران معمولا 53-49 ،  پسران 54-50 </a:t>
            </a:r>
          </a:p>
          <a:p>
            <a:pPr marL="342900" lvl="0" indent="-342900" algn="r" rtl="1">
              <a:lnSpc>
                <a:spcPct val="150000"/>
              </a:lnSpc>
              <a:buFont typeface="Arial" panose="020B0604020202020204" pitchFamily="34" charset="0"/>
              <a:buChar char="•"/>
            </a:pPr>
            <a:r>
              <a:rPr lang="fa-IR" b="1" dirty="0">
                <a:solidFill>
                  <a:schemeClr val="tx1"/>
                </a:solidFill>
                <a:cs typeface="B Yagut" panose="00000400000000000000" pitchFamily="2" charset="-78"/>
              </a:rPr>
              <a:t> </a:t>
            </a:r>
            <a:r>
              <a:rPr lang="fa-IR" b="1" dirty="0" smtClean="0">
                <a:solidFill>
                  <a:schemeClr val="tx1"/>
                </a:solidFill>
                <a:cs typeface="B Yagut" panose="00000400000000000000" pitchFamily="2" charset="-78"/>
              </a:rPr>
              <a:t>نوزادان معمولا در هفته اول تولد 10%  وزن خود را از دست می دهند ، امابعد از آن وزن گیری می کنند و در انتهای هفته دوم بعد از تولد ورن از دست رفته را به دست می آورد . </a:t>
            </a:r>
          </a:p>
          <a:p>
            <a:pPr marL="342900" lvl="0" indent="-342900" algn="r" rtl="1">
              <a:lnSpc>
                <a:spcPct val="150000"/>
              </a:lnSpc>
              <a:buFont typeface="Arial" panose="020B0604020202020204" pitchFamily="34" charset="0"/>
              <a:buChar char="•"/>
            </a:pPr>
            <a:r>
              <a:rPr lang="fa-IR" b="1" dirty="0" smtClean="0">
                <a:solidFill>
                  <a:schemeClr val="tx1"/>
                </a:solidFill>
                <a:cs typeface="B Yagut" panose="00000400000000000000" pitchFamily="2" charset="-78"/>
              </a:rPr>
              <a:t>علائم حیاتی طبیعی نوزاد : : 37/5-36/5  ، تعداد تنفس 60-20 بار در دقیقه ، ضربان قلب : 120 تا 160 بار در دقیقه ، فشار خون : 40/50 تا  60/80 </a:t>
            </a:r>
          </a:p>
        </p:txBody>
      </p:sp>
      <p:pic>
        <p:nvPicPr>
          <p:cNvPr id="4" name="AEF331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1617603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15" y="100363"/>
            <a:ext cx="10832326" cy="691374"/>
          </a:xfrm>
        </p:spPr>
        <p:txBody>
          <a:bodyPr>
            <a:noAutofit/>
          </a:bodyPr>
          <a:lstStyle/>
          <a:p>
            <a:pPr algn="r" rtl="1"/>
            <a:r>
              <a:rPr lang="fa-IR" sz="4800" dirty="0" smtClean="0">
                <a:cs typeface="B Yagut" panose="00000400000000000000" pitchFamily="2" charset="-78"/>
              </a:rPr>
              <a:t>اولین معاینه کودک :</a:t>
            </a:r>
            <a:endParaRPr lang="en-US" sz="4800" dirty="0">
              <a:cs typeface="B Yagut" panose="00000400000000000000" pitchFamily="2" charset="-78"/>
            </a:endParaRPr>
          </a:p>
        </p:txBody>
      </p:sp>
      <p:sp>
        <p:nvSpPr>
          <p:cNvPr id="3" name="Text Placeholder 2"/>
          <p:cNvSpPr>
            <a:spLocks noGrp="1"/>
          </p:cNvSpPr>
          <p:nvPr>
            <p:ph type="body" idx="1"/>
          </p:nvPr>
        </p:nvSpPr>
        <p:spPr>
          <a:xfrm>
            <a:off x="312234" y="947854"/>
            <a:ext cx="11496907" cy="5787483"/>
          </a:xfrm>
        </p:spPr>
        <p:txBody>
          <a:bodyPr>
            <a:normAutofit/>
          </a:bodyPr>
          <a:lstStyle/>
          <a:p>
            <a:pPr marL="342900" lvl="0" indent="-342900" algn="r" rtl="1">
              <a:lnSpc>
                <a:spcPct val="150000"/>
              </a:lnSpc>
              <a:buFont typeface="Wingdings" panose="05000000000000000000" pitchFamily="2" charset="2"/>
              <a:buChar char="ü"/>
            </a:pPr>
            <a:r>
              <a:rPr lang="fa-IR" dirty="0" smtClean="0">
                <a:solidFill>
                  <a:schemeClr val="tx1"/>
                </a:solidFill>
                <a:cs typeface="B Yagut" panose="00000400000000000000" pitchFamily="2" charset="-78"/>
              </a:rPr>
              <a:t> </a:t>
            </a:r>
            <a:r>
              <a:rPr lang="fa-IR" dirty="0" smtClean="0">
                <a:solidFill>
                  <a:srgbClr val="FF0000"/>
                </a:solidFill>
                <a:cs typeface="B Yagut" panose="00000400000000000000" pitchFamily="2" charset="-78"/>
              </a:rPr>
              <a:t>وضع ظاهری نوزاد : </a:t>
            </a:r>
          </a:p>
          <a:p>
            <a:pPr marL="342900" lvl="0" indent="-342900" algn="r" rtl="1">
              <a:lnSpc>
                <a:spcPct val="150000"/>
              </a:lnSpc>
              <a:buFont typeface="Wingdings" panose="05000000000000000000" pitchFamily="2" charset="2"/>
              <a:buChar char="ü"/>
            </a:pPr>
            <a:r>
              <a:rPr lang="fa-IR" dirty="0" smtClean="0">
                <a:solidFill>
                  <a:schemeClr val="tx1"/>
                </a:solidFill>
                <a:cs typeface="B Yagut" panose="00000400000000000000" pitchFamily="2" charset="-78"/>
              </a:rPr>
              <a:t>در معاینه وضعیت ظاهری نوزاد به فعالیت بدنی ، گریه و تونسیته عضلانی توجه می شود . باید تونسیته فعال عضلانی وجود داشته باشد و هر گونه فعالیت غیر طبیعی  بررسی شود . </a:t>
            </a:r>
          </a:p>
          <a:p>
            <a:pPr marL="342900" lvl="0" indent="-342900" algn="r" rtl="1">
              <a:lnSpc>
                <a:spcPct val="150000"/>
              </a:lnSpc>
              <a:buFont typeface="Wingdings" panose="05000000000000000000" pitchFamily="2" charset="2"/>
              <a:buChar char="ü"/>
            </a:pPr>
            <a:r>
              <a:rPr lang="fa-IR" dirty="0" smtClean="0">
                <a:solidFill>
                  <a:schemeClr val="tx1"/>
                </a:solidFill>
                <a:cs typeface="B Yagut" panose="00000400000000000000" pitchFamily="2" charset="-78"/>
              </a:rPr>
              <a:t> ادم  در کل بدن ( ژنرالیزه ) در نوزادان نارس وجود دارد . </a:t>
            </a:r>
          </a:p>
          <a:p>
            <a:pPr marL="342900" lvl="0" indent="-342900" algn="r" rtl="1">
              <a:lnSpc>
                <a:spcPct val="150000"/>
              </a:lnSpc>
              <a:buFont typeface="Wingdings" panose="05000000000000000000" pitchFamily="2" charset="2"/>
              <a:buChar char="ü"/>
            </a:pPr>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اگر ادم در یک ناحیه و نه کل بدن وجود داشته باشد ، امکان ناهنجاری های مادرزادی دستگاه لنفاوی وجود دارد . </a:t>
            </a:r>
          </a:p>
          <a:p>
            <a:pPr marL="342900" lvl="0" indent="-342900" algn="r" rtl="1">
              <a:lnSpc>
                <a:spcPct val="150000"/>
              </a:lnSpc>
              <a:buFont typeface="Wingdings" panose="05000000000000000000" pitchFamily="2" charset="2"/>
              <a:buChar char="ü"/>
            </a:pPr>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 اگر ادم حداقل یکی از اندام های نوزاد دختر را درگیر کرده باشد ، ممکن است نشان دهنده سندرم ترنر باشد . </a:t>
            </a:r>
          </a:p>
          <a:p>
            <a:pPr marL="342900" lvl="0" indent="-342900" algn="r" rtl="1">
              <a:lnSpc>
                <a:spcPct val="150000"/>
              </a:lnSpc>
              <a:buFont typeface="Wingdings" panose="05000000000000000000" pitchFamily="2" charset="2"/>
              <a:buChar char="ü"/>
            </a:pPr>
            <a:r>
              <a:rPr lang="fa-IR" dirty="0">
                <a:solidFill>
                  <a:schemeClr val="tx1"/>
                </a:solidFill>
                <a:cs typeface="B Yagut" panose="00000400000000000000" pitchFamily="2" charset="-78"/>
              </a:rPr>
              <a:t> </a:t>
            </a:r>
            <a:r>
              <a:rPr lang="fa-IR" dirty="0" smtClean="0">
                <a:solidFill>
                  <a:schemeClr val="tx1"/>
                </a:solidFill>
                <a:cs typeface="B Yagut" panose="00000400000000000000" pitchFamily="2" charset="-78"/>
              </a:rPr>
              <a:t>از نکات مورد بررسی دیگر بی حالی شدید و یا تحریک پذیری و بی قراری شدید نوزاد است . </a:t>
            </a:r>
          </a:p>
          <a:p>
            <a:pPr marL="342900" lvl="0" indent="-342900" algn="r" rtl="1">
              <a:lnSpc>
                <a:spcPct val="150000"/>
              </a:lnSpc>
              <a:buFont typeface="Wingdings" panose="05000000000000000000" pitchFamily="2" charset="2"/>
              <a:buChar char="ü"/>
            </a:pPr>
            <a:endParaRPr lang="fa-IR" dirty="0" smtClean="0">
              <a:solidFill>
                <a:schemeClr val="tx1"/>
              </a:solidFill>
              <a:cs typeface="B Yagut" panose="00000400000000000000" pitchFamily="2" charset="-78"/>
            </a:endParaRPr>
          </a:p>
        </p:txBody>
      </p:sp>
      <p:pic>
        <p:nvPicPr>
          <p:cNvPr id="4" name="744899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spTree>
    <p:extLst>
      <p:ext uri="{BB962C8B-B14F-4D97-AF65-F5344CB8AC3E}">
        <p14:creationId xmlns:p14="http://schemas.microsoft.com/office/powerpoint/2010/main" val="275765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5NN7CDR5NKU2-831-993</_dlc_DocId>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کرمانشاه</_x062f__x0627__x0646__x0634__x06af__x0627__x0647_>
    <_dlc_DocIdUrl xmlns="1047730d-92e1-4018-9084-d932fd3a7f58">
      <Url>http://www.health.gov.ir/hnd/_layouts/DocIdRedir.aspx?ID=5NN7CDR5NKU2-831-993</Url>
      <Description>5NN7CDR5NKU2-831-993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792082-B705-4FD3-BFC8-FE7F1381FAC1}">
  <ds:schemaRefs>
    <ds:schemaRef ds:uri="1047730d-92e1-4018-9084-d932fd3a7f58"/>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schemas.microsoft.com/office/infopath/2007/PartnerControls"/>
    <ds:schemaRef ds:uri="12fdc5dc-769e-4543-b10d-fbea3dac4417"/>
    <ds:schemaRef ds:uri="http://purl.org/dc/dcmitype/"/>
  </ds:schemaRefs>
</ds:datastoreItem>
</file>

<file path=customXml/itemProps2.xml><?xml version="1.0" encoding="utf-8"?>
<ds:datastoreItem xmlns:ds="http://schemas.openxmlformats.org/officeDocument/2006/customXml" ds:itemID="{0461F499-BC81-4539-B410-9B11A46D8D26}">
  <ds:schemaRefs>
    <ds:schemaRef ds:uri="http://schemas.microsoft.com/sharepoint/v3/contenttype/forms"/>
  </ds:schemaRefs>
</ds:datastoreItem>
</file>

<file path=customXml/itemProps3.xml><?xml version="1.0" encoding="utf-8"?>
<ds:datastoreItem xmlns:ds="http://schemas.openxmlformats.org/officeDocument/2006/customXml" ds:itemID="{D586A3A8-95B9-4E84-A3CF-7DCDA6E85F24}">
  <ds:schemaRefs>
    <ds:schemaRef ds:uri="http://schemas.microsoft.com/sharepoint/events"/>
  </ds:schemaRefs>
</ds:datastoreItem>
</file>

<file path=customXml/itemProps4.xml><?xml version="1.0" encoding="utf-8"?>
<ds:datastoreItem xmlns:ds="http://schemas.openxmlformats.org/officeDocument/2006/customXml" ds:itemID="{E8D1D192-88F1-49EF-AB91-F04CC2B5B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1478</TotalTime>
  <Words>5342</Words>
  <Application>Microsoft Office PowerPoint</Application>
  <PresentationFormat>Widescreen</PresentationFormat>
  <Paragraphs>279</Paragraphs>
  <Slides>43</Slides>
  <Notes>4</Notes>
  <HiddenSlides>0</HiddenSlides>
  <MMClips>39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B Nazanin</vt:lpstr>
      <vt:lpstr>B Yagut</vt:lpstr>
      <vt:lpstr>Calibri</vt:lpstr>
      <vt:lpstr>Calibri Light</vt:lpstr>
      <vt:lpstr>Wingdings</vt:lpstr>
      <vt:lpstr>Office Theme</vt:lpstr>
      <vt:lpstr>PowerPoint Presentation</vt:lpstr>
      <vt:lpstr>PowerPoint Presentation</vt:lpstr>
      <vt:lpstr>فهرست عناوین :</vt:lpstr>
      <vt:lpstr>فهرست عناوین :</vt:lpstr>
      <vt:lpstr>زمان اولین معاینه در کودک :</vt:lpstr>
      <vt:lpstr>اصول اولین معاینه کودک :</vt:lpstr>
      <vt:lpstr>اولین معاینه کودک :</vt:lpstr>
      <vt:lpstr>اولین معاینه کودک :</vt:lpstr>
      <vt:lpstr>اولین معاینه کودک :</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PowerPoint Presentation</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اولین معاینه کودک:</vt:lpstr>
      <vt:lpstr>رفلکس های عصبی :</vt:lpstr>
      <vt:lpstr>رفلکس های عصبی :</vt:lpstr>
      <vt:lpstr>رفلکس های عصبی :</vt:lpstr>
      <vt:lpstr>رفلکس های عصبی :</vt:lpstr>
      <vt:lpstr>اولین معاینه کودک:</vt:lpstr>
      <vt:lpstr>اولین معاینه کودک:</vt:lpstr>
      <vt:lpstr>اولین معاینه کودک:</vt:lpstr>
      <vt:lpstr>اولین معاینه کودک:</vt:lpstr>
      <vt:lpstr>  </vt:lpstr>
      <vt:lpstr>  </vt:lpstr>
      <vt:lpstr>  </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ZAHRA</dc:creator>
  <cp:lastModifiedBy>Sima Jalali</cp:lastModifiedBy>
  <cp:revision>141</cp:revision>
  <dcterms:created xsi:type="dcterms:W3CDTF">2020-05-03T21:45:27Z</dcterms:created>
  <dcterms:modified xsi:type="dcterms:W3CDTF">2020-12-06T06:38:42Z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eedf9d75-d2d7-4d22-b99f-734f6b920210</vt:lpwstr>
  </property>
  <property fmtid="{D5CDD505-2E9C-101B-9397-08002B2CF9AE}" pid="3" name="ContentTypeId">
    <vt:lpwstr>0x01010038EE485FB9274448B5E5B0FF0ECB3346</vt:lpwstr>
  </property>
</Properties>
</file>